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726"/>
            <a:ext cx="4824536" cy="6823274"/>
          </a:xfrm>
        </p:spPr>
      </p:pic>
    </p:spTree>
    <p:extLst>
      <p:ext uri="{BB962C8B-B14F-4D97-AF65-F5344CB8AC3E}">
        <p14:creationId xmlns:p14="http://schemas.microsoft.com/office/powerpoint/2010/main" val="359808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47357"/>
            <a:ext cx="35242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6912768" cy="18002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b="1" dirty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rPr>
              <a:t>Цель Мастерской: </a:t>
            </a:r>
            <a:r>
              <a:rPr lang="ru-RU" sz="2200" b="1" dirty="0" smtClean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rPr>
            </a:br>
            <a:r>
              <a:rPr lang="ru-RU" sz="2200" dirty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rPr>
            </a:br>
            <a:r>
              <a:rPr lang="ru-RU" sz="2200" dirty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rPr>
              <a:t>- создание условий для социальной и творческой самореализации личности, её интеллектуального совершенствования посредством освоения основ журналистской деятельности и работы с информацией в сфере культуры и музыкального искусства</a:t>
            </a:r>
            <a:r>
              <a:rPr lang="ru-RU" sz="2200" dirty="0" smtClean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rPr>
              <a:t>.</a:t>
            </a:r>
            <a:br>
              <a:rPr lang="ru-RU" sz="2200" dirty="0" smtClean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rPr>
            </a:br>
            <a:endParaRPr lang="ru-RU" dirty="0"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789040"/>
            <a:ext cx="5976664" cy="2808312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 smtClean="0">
                <a:latin typeface="Constantia" pitchFamily="18" charset="0"/>
              </a:rPr>
              <a:t>Задачи</a:t>
            </a:r>
            <a:r>
              <a:rPr lang="ru-RU" sz="2300" b="1" dirty="0">
                <a:latin typeface="Constantia" pitchFamily="18" charset="0"/>
              </a:rPr>
              <a:t>:</a:t>
            </a:r>
          </a:p>
          <a:p>
            <a:pPr marL="0" indent="0">
              <a:buNone/>
            </a:pPr>
            <a:r>
              <a:rPr lang="ru-RU" sz="2300" dirty="0" smtClean="0">
                <a:latin typeface="Constantia" pitchFamily="18" charset="0"/>
              </a:rPr>
              <a:t>- </a:t>
            </a:r>
            <a:r>
              <a:rPr lang="ru-RU" sz="2300" dirty="0">
                <a:latin typeface="Constantia" pitchFamily="18" charset="0"/>
              </a:rPr>
              <a:t>профессионально ориентировать обучающихся ДШИ, СПО, ВУЗов;</a:t>
            </a:r>
          </a:p>
          <a:p>
            <a:pPr marL="0" indent="0">
              <a:buNone/>
            </a:pPr>
            <a:r>
              <a:rPr lang="ru-RU" sz="2300" dirty="0">
                <a:latin typeface="Constantia" pitchFamily="18" charset="0"/>
              </a:rPr>
              <a:t>- расширить профессиональные возможности и компетенции студентов гуманитарных ВУЗов, обучающихся заведений культуры и искусства;</a:t>
            </a:r>
          </a:p>
          <a:p>
            <a:pPr marL="0" indent="0">
              <a:buNone/>
            </a:pPr>
            <a:r>
              <a:rPr lang="ru-RU" sz="2300" dirty="0">
                <a:latin typeface="Constantia" pitchFamily="18" charset="0"/>
              </a:rPr>
              <a:t>- привлечь внимание к проблемам музыковедения, музыкально-критической деятельности и журналистики в области культуры и искусства;</a:t>
            </a:r>
          </a:p>
          <a:p>
            <a:pPr marL="0" indent="0">
              <a:buNone/>
            </a:pPr>
            <a:r>
              <a:rPr lang="ru-RU" sz="2300" dirty="0">
                <a:latin typeface="Constantia" pitchFamily="18" charset="0"/>
              </a:rPr>
              <a:t>-  апробировать музыкально-критические сочинения участников к международному конкурсу молодых музыкантов  им. Д.Б. </a:t>
            </a:r>
            <a:r>
              <a:rPr lang="ru-RU" sz="2300" dirty="0" err="1">
                <a:latin typeface="Constantia" pitchFamily="18" charset="0"/>
              </a:rPr>
              <a:t>Кабалевского</a:t>
            </a:r>
            <a:endParaRPr lang="ru-RU" sz="2300" dirty="0">
              <a:latin typeface="Constant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18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8"/>
            <a:ext cx="4249564" cy="444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07904" y="404664"/>
            <a:ext cx="5112568" cy="6264696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>
                <a:latin typeface="Constantia" pitchFamily="18" charset="0"/>
              </a:rPr>
              <a:t>Учредители, организаторы </a:t>
            </a:r>
            <a:r>
              <a:rPr lang="ru-RU" sz="2100" dirty="0" smtClean="0">
                <a:latin typeface="Constantia" pitchFamily="18" charset="0"/>
              </a:rPr>
              <a:t>Мастерской </a:t>
            </a:r>
            <a:endParaRPr lang="ru-RU" sz="2100" dirty="0">
              <a:latin typeface="Constantia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Constantia" pitchFamily="18" charset="0"/>
              </a:rPr>
              <a:t>Учредителями </a:t>
            </a:r>
            <a:r>
              <a:rPr lang="ru-RU" sz="2100" dirty="0">
                <a:latin typeface="Constantia" pitchFamily="18" charset="0"/>
              </a:rPr>
              <a:t>и организаторами Мастерской являются: </a:t>
            </a:r>
          </a:p>
          <a:p>
            <a:pPr marL="0" indent="0">
              <a:buNone/>
            </a:pPr>
            <a:r>
              <a:rPr lang="ru-RU" sz="2100" dirty="0">
                <a:latin typeface="Constantia" pitchFamily="18" charset="0"/>
              </a:rPr>
              <a:t>- Департамент культуры и молодежной политики Администрации городского округа Самара; </a:t>
            </a:r>
          </a:p>
          <a:p>
            <a:pPr marL="0" indent="0">
              <a:buNone/>
            </a:pPr>
            <a:r>
              <a:rPr lang="ru-RU" sz="2100" dirty="0">
                <a:latin typeface="Constantia" pitchFamily="18" charset="0"/>
              </a:rPr>
              <a:t>- Муниципальное бюджетное учреждение дополнительного образования городского округа Самара «Детская музыкальная школа №17» (далее ДМШ № 17). </a:t>
            </a:r>
          </a:p>
          <a:p>
            <a:pPr marL="0" indent="0">
              <a:buNone/>
            </a:pPr>
            <a:r>
              <a:rPr lang="ru-RU" sz="2100" dirty="0">
                <a:latin typeface="Constantia" pitchFamily="18" charset="0"/>
              </a:rPr>
              <a:t>-Ресурсно-методическая площадка в сфере художественного образования Самарской области «Инновационная образовательная практика в системе музыкального образования. Музыковедение</a:t>
            </a:r>
            <a:r>
              <a:rPr lang="ru-RU" sz="2100" dirty="0" smtClean="0">
                <a:latin typeface="Constantia" pitchFamily="18" charset="0"/>
              </a:rPr>
              <a:t>»</a:t>
            </a:r>
          </a:p>
          <a:p>
            <a:pPr marL="0" indent="0">
              <a:buNone/>
            </a:pPr>
            <a:endParaRPr lang="ru-RU" sz="2100" dirty="0">
              <a:latin typeface="Constantia" pitchFamily="18" charset="0"/>
            </a:endParaRPr>
          </a:p>
          <a:p>
            <a:r>
              <a:rPr lang="ru-RU" sz="2100" b="1" dirty="0" smtClean="0">
                <a:latin typeface="Constantia" pitchFamily="18" charset="0"/>
              </a:rPr>
              <a:t>Мастерская </a:t>
            </a:r>
            <a:r>
              <a:rPr lang="ru-RU" sz="2100" b="1" dirty="0">
                <a:latin typeface="Constantia" pitchFamily="18" charset="0"/>
              </a:rPr>
              <a:t>проводится при партнерском участии</a:t>
            </a:r>
            <a:r>
              <a:rPr lang="ru-RU" sz="2100" dirty="0">
                <a:latin typeface="Constantia" pitchFamily="18" charset="0"/>
              </a:rPr>
              <a:t>:</a:t>
            </a:r>
          </a:p>
          <a:p>
            <a:pPr marL="0" indent="0">
              <a:buNone/>
            </a:pPr>
            <a:r>
              <a:rPr lang="ru-RU" sz="2100" dirty="0">
                <a:latin typeface="Constantia" pitchFamily="18" charset="0"/>
              </a:rPr>
              <a:t>- ГБУК «Агентство социокультурных технологий» (далее ГБУК АСТ);</a:t>
            </a:r>
          </a:p>
          <a:p>
            <a:pPr marL="0" indent="0">
              <a:buNone/>
            </a:pPr>
            <a:r>
              <a:rPr lang="ru-RU" sz="2100" dirty="0">
                <a:latin typeface="Constantia" pitchFamily="18" charset="0"/>
              </a:rPr>
              <a:t>- «Свежая газета. Культура»</a:t>
            </a:r>
          </a:p>
          <a:p>
            <a:pPr marL="0" indent="0">
              <a:buNone/>
            </a:pPr>
            <a:r>
              <a:rPr lang="ru-RU" sz="2100" dirty="0">
                <a:latin typeface="Constantia" pitchFamily="18" charset="0"/>
              </a:rPr>
              <a:t>- ФГБОУ ВО «Самарский социально-педагогический университет»</a:t>
            </a:r>
          </a:p>
          <a:p>
            <a:pPr marL="0" indent="0">
              <a:buNone/>
            </a:pPr>
            <a:r>
              <a:rPr lang="ru-RU" sz="2100" dirty="0">
                <a:latin typeface="Constantia" pitchFamily="18" charset="0"/>
              </a:rPr>
              <a:t>- ГБПОУ Самарской области «Самарское музыкальное училище им. </a:t>
            </a:r>
            <a:r>
              <a:rPr lang="ru-RU" sz="2100" dirty="0" err="1">
                <a:latin typeface="Constantia" pitchFamily="18" charset="0"/>
              </a:rPr>
              <a:t>Д.Г.Шаталова</a:t>
            </a:r>
            <a:r>
              <a:rPr lang="ru-RU" sz="2100" dirty="0">
                <a:latin typeface="Constantia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100" dirty="0">
                <a:latin typeface="Constantia" pitchFamily="18" charset="0"/>
              </a:rPr>
              <a:t>- Самарский академический театр оперы и балета </a:t>
            </a:r>
            <a:r>
              <a:rPr lang="ru-RU" sz="2100" dirty="0" err="1">
                <a:latin typeface="Constantia" pitchFamily="18" charset="0"/>
              </a:rPr>
              <a:t>им.Д.Д</a:t>
            </a:r>
            <a:r>
              <a:rPr lang="ru-RU" sz="2100" dirty="0">
                <a:latin typeface="Constantia" pitchFamily="18" charset="0"/>
              </a:rPr>
              <a:t>. Шостаковича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71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8" y="2377479"/>
            <a:ext cx="25177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4690864" cy="2376264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/>
              <a:t>Участники </a:t>
            </a:r>
            <a:r>
              <a:rPr lang="ru-RU" b="1" u="sng" dirty="0" smtClean="0"/>
              <a:t>Мастерской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учащиеся ДМШ и ДШИ (5-7 классы);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2. учащиеся ДМШ и ДШИ (8-9 классы);</a:t>
            </a:r>
          </a:p>
          <a:p>
            <a:pPr marL="0" indent="0">
              <a:buNone/>
            </a:pPr>
            <a:r>
              <a:rPr lang="ru-RU" dirty="0"/>
              <a:t>3. студенты СПО культуры и искусства; </a:t>
            </a:r>
          </a:p>
          <a:p>
            <a:pPr marL="0" indent="0">
              <a:buNone/>
            </a:pPr>
            <a:r>
              <a:rPr lang="ru-RU" dirty="0"/>
              <a:t>4. студенты гуманитарных ВУЗов;</a:t>
            </a:r>
          </a:p>
          <a:p>
            <a:pPr marL="0" indent="0">
              <a:buNone/>
            </a:pPr>
            <a:r>
              <a:rPr lang="ru-RU" dirty="0"/>
              <a:t>5. молодые специалисты в возрасте до 35 лет. 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59832" y="2780928"/>
            <a:ext cx="5482952" cy="384502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ru-RU" b="1" u="sng" dirty="0" smtClean="0"/>
              <a:t>Обязательные условия участия в Мастерской</a:t>
            </a:r>
          </a:p>
          <a:p>
            <a:pPr marL="0" indent="0">
              <a:buFont typeface="Wingdings"/>
              <a:buNone/>
            </a:pPr>
            <a:r>
              <a:rPr lang="ru-RU" dirty="0" smtClean="0"/>
              <a:t>молодые журналисты размещают посты о мероприятиях Мастерской в социальных сетях и предоставляет печатную работу. </a:t>
            </a:r>
          </a:p>
          <a:p>
            <a:pPr marL="0" indent="0">
              <a:buFont typeface="Wingdings"/>
              <a:buNone/>
            </a:pPr>
            <a:endParaRPr lang="ru-RU" dirty="0" smtClean="0"/>
          </a:p>
          <a:p>
            <a:pPr marL="0" indent="0">
              <a:buFont typeface="Wingdings"/>
              <a:buNone/>
            </a:pPr>
            <a:r>
              <a:rPr lang="ru-RU" dirty="0" smtClean="0"/>
              <a:t>Печатная работа может быть представлена в различных жанрах (очерк, статья, эссе, рецензия), лучшие работы будут опубликованы в сборнике материалов Межрегионального творческого конкурса «DINAMICA: композиция, арт-критика и новые векторы исследования музыкального искусства в работах молодых авторов», «Свежая газета. Культура».  </a:t>
            </a:r>
          </a:p>
          <a:p>
            <a:pPr marL="0" indent="0">
              <a:buFont typeface="Wingdings"/>
              <a:buNone/>
            </a:pPr>
            <a:endParaRPr lang="ru-RU" dirty="0" smtClean="0"/>
          </a:p>
          <a:p>
            <a:pPr marL="0" indent="0">
              <a:buFont typeface="Wingdings"/>
              <a:buNone/>
            </a:pPr>
            <a:r>
              <a:rPr lang="ru-RU" dirty="0" smtClean="0"/>
              <a:t>Требования к материалам размещены в Положении о Мастерской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19" y="548680"/>
            <a:ext cx="28051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3496">
            <a:off x="348585" y="4196690"/>
            <a:ext cx="233521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52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92311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Спикеры, график работы, знакомство с участниками, разное ...  </a:t>
            </a:r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4794"/>
            <a:ext cx="4248472" cy="600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35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</TotalTime>
  <Words>317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Презентация PowerPoint</vt:lpstr>
      <vt:lpstr>Цель Мастерской:   - создание условий для социальной и творческой самореализации личности, её интеллектуального совершенствования посредством освоения основ журналистской деятельности и работы с информацией в сфере культуры и музыкального искусства.  </vt:lpstr>
      <vt:lpstr>Презентация PowerPoint</vt:lpstr>
      <vt:lpstr>Презентация PowerPoint</vt:lpstr>
      <vt:lpstr>Спикеры, график работы, знакомство с участниками, разное ...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2024-09-18T09:02:07Z</dcterms:created>
  <dcterms:modified xsi:type="dcterms:W3CDTF">2024-09-20T09:18:43Z</dcterms:modified>
</cp:coreProperties>
</file>