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258" r:id="rId5"/>
    <p:sldId id="257" r:id="rId6"/>
    <p:sldId id="259" r:id="rId7"/>
    <p:sldId id="262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934054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compositions_by_Pyotr_Ilyich_Tchaikovsky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600EB-0612-45F5-97E2-826E15266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Подготовка обзорной статьи о фестивале или цикле концертов</a:t>
            </a:r>
            <a:br>
              <a:rPr lang="ru-RU" sz="4000" dirty="0"/>
            </a:br>
            <a:r>
              <a:rPr lang="ru-RU" sz="2200" dirty="0"/>
              <a:t>Музыковед, музыкальный критик, член Союза журналистов РФ Анна Лукьянчикова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A9D06D-4222-46BA-9A9B-FC60D9081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Мастерская музыкальной журналистики</a:t>
            </a:r>
          </a:p>
          <a:p>
            <a:r>
              <a:rPr lang="ru-RU" dirty="0"/>
              <a:t>20-25 сентября 2024 г., г. Самара</a:t>
            </a:r>
          </a:p>
        </p:txBody>
      </p:sp>
    </p:spTree>
    <p:extLst>
      <p:ext uri="{BB962C8B-B14F-4D97-AF65-F5344CB8AC3E}">
        <p14:creationId xmlns:p14="http://schemas.microsoft.com/office/powerpoint/2010/main" val="117612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14AEE-1FEE-4D94-B6B2-B5D3DD82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2. Основные подходы к написанию обзорных статей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C33D2-C558-4A10-9CD4-554BA9C83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/>
              <a:t>1. «Линейный»  </a:t>
            </a:r>
            <a:r>
              <a:rPr lang="ru-RU" dirty="0"/>
              <a:t>- последовательное неспешное описание концертов филармонического цикла или фестиваля </a:t>
            </a:r>
          </a:p>
          <a:p>
            <a:r>
              <a:rPr lang="ru-RU" dirty="0"/>
              <a:t>+ понятная структура, много подробностей;</a:t>
            </a:r>
          </a:p>
          <a:p>
            <a:r>
              <a:rPr lang="ru-RU" dirty="0"/>
              <a:t>- однообразие, скучно и долго читать.</a:t>
            </a:r>
          </a:p>
          <a:p>
            <a:r>
              <a:rPr lang="ru-RU" i="1" dirty="0"/>
              <a:t>Мало востребовано</a:t>
            </a:r>
            <a:r>
              <a:rPr lang="ru-RU" dirty="0"/>
              <a:t>: редакторы отказываются печатать такие материалы либо публикуют с сильным сокращением</a:t>
            </a:r>
          </a:p>
        </p:txBody>
      </p:sp>
    </p:spTree>
    <p:extLst>
      <p:ext uri="{BB962C8B-B14F-4D97-AF65-F5344CB8AC3E}">
        <p14:creationId xmlns:p14="http://schemas.microsoft.com/office/powerpoint/2010/main" val="83712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0C7E1-F317-4B56-A2B3-878A84A2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подходы к написанию обзорных статей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C00E3-040A-4DFA-80C1-42CC111C4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u="sng" dirty="0"/>
              <a:t>«Мозаичный» </a:t>
            </a:r>
            <a:r>
              <a:rPr lang="ru-RU" dirty="0"/>
              <a:t>- похож на серию постов в соцсетях, посвященных событиям одного (день 1, день 2….)</a:t>
            </a:r>
          </a:p>
          <a:p>
            <a:r>
              <a:rPr lang="ru-RU" dirty="0"/>
              <a:t>+ живое репортажное отражение впечатлений;</a:t>
            </a:r>
          </a:p>
          <a:p>
            <a:r>
              <a:rPr lang="ru-RU" dirty="0"/>
              <a:t>+ дает общее представление о событии\ событиях;</a:t>
            </a:r>
          </a:p>
          <a:p>
            <a:r>
              <a:rPr lang="ru-RU" dirty="0"/>
              <a:t>- не хватает аналитики и объективного взгляда. </a:t>
            </a:r>
          </a:p>
          <a:p>
            <a:r>
              <a:rPr lang="ru-RU" i="1" dirty="0"/>
              <a:t>Востребовано в публикациях для сайтов или </a:t>
            </a:r>
            <a:r>
              <a:rPr lang="ru-RU" i="1" dirty="0" err="1"/>
              <a:t>пабликов</a:t>
            </a:r>
            <a:r>
              <a:rPr lang="ru-RU" i="1" dirty="0"/>
              <a:t> </a:t>
            </a:r>
            <a:r>
              <a:rPr lang="ru-RU" dirty="0"/>
              <a:t>(страница фестиваля в соцсетях)</a:t>
            </a:r>
          </a:p>
        </p:txBody>
      </p:sp>
    </p:spTree>
    <p:extLst>
      <p:ext uri="{BB962C8B-B14F-4D97-AF65-F5344CB8AC3E}">
        <p14:creationId xmlns:p14="http://schemas.microsoft.com/office/powerpoint/2010/main" val="429349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757B5-C4D0-4249-B8A5-864F6A9A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подходы к написанию обзорных статей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312D9-1CB1-424B-87AB-225E0429A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3. </a:t>
            </a:r>
            <a:r>
              <a:rPr lang="ru-RU" u="sng" dirty="0"/>
              <a:t>«Гибридный»</a:t>
            </a:r>
            <a:r>
              <a:rPr lang="ru-RU" dirty="0"/>
              <a:t> – сочетает аналитичность серьезных СМИ и динамичный формат соцсетей</a:t>
            </a:r>
          </a:p>
          <a:p>
            <a:r>
              <a:rPr lang="ru-RU" dirty="0"/>
              <a:t>+ цепляет описанием </a:t>
            </a:r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ключевых</a:t>
            </a:r>
            <a:r>
              <a:rPr lang="ru-RU" dirty="0"/>
              <a:t> событий, впечатливших автора;</a:t>
            </a:r>
          </a:p>
          <a:p>
            <a:r>
              <a:rPr lang="ru-RU" dirty="0"/>
              <a:t>+ привлекает демократичностью изложения (понятно профессионалам и широкой аудитории); </a:t>
            </a:r>
          </a:p>
          <a:p>
            <a:r>
              <a:rPr lang="ru-RU" dirty="0"/>
              <a:t>+ помогает популяризации академической музыки и искусства. </a:t>
            </a:r>
          </a:p>
          <a:p>
            <a:r>
              <a:rPr lang="ru-RU" i="1" dirty="0"/>
              <a:t>Востребовано в публицистике </a:t>
            </a:r>
            <a:r>
              <a:rPr lang="ru-RU" dirty="0"/>
              <a:t>(деловые региональные газеты, журналы, городские и региональные сайты, </a:t>
            </a:r>
            <a:r>
              <a:rPr lang="ru-RU" dirty="0" err="1"/>
              <a:t>паблики</a:t>
            </a:r>
            <a:r>
              <a:rPr lang="ru-RU" dirty="0"/>
              <a:t>, каналы и т.д.) </a:t>
            </a:r>
          </a:p>
        </p:txBody>
      </p:sp>
    </p:spTree>
    <p:extLst>
      <p:ext uri="{BB962C8B-B14F-4D97-AF65-F5344CB8AC3E}">
        <p14:creationId xmlns:p14="http://schemas.microsoft.com/office/powerpoint/2010/main" val="192169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1518D-574E-4051-8B5D-AC35431B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3. Процесс создания статьи. </a:t>
            </a:r>
            <a:br>
              <a:rPr lang="ru-RU" dirty="0"/>
            </a:br>
            <a:r>
              <a:rPr lang="ru-RU" dirty="0"/>
              <a:t>С чего начать?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2C4C0B-7FD5-4D0A-A683-95645246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</a:t>
            </a:r>
            <a:r>
              <a:rPr lang="ru-RU" sz="1600" dirty="0"/>
              <a:t>. Ознакомьтесь с программой фестиваля или цикла концертов </a:t>
            </a:r>
          </a:p>
          <a:p>
            <a:r>
              <a:rPr lang="ru-RU" sz="1600" dirty="0"/>
              <a:t>2. Выберете то, что вас наиболее заинтересовало </a:t>
            </a:r>
          </a:p>
          <a:p>
            <a:r>
              <a:rPr lang="ru-RU" sz="1600" dirty="0"/>
              <a:t>3. Обсудите с организаторами возможность посещения всех или выбранных мероприятий </a:t>
            </a:r>
          </a:p>
          <a:p>
            <a:r>
              <a:rPr lang="ru-RU" sz="1600" dirty="0"/>
              <a:t>4. Обязательно побывайте на пресс-конференции по поводу открытия фестиваля или концертного сезона </a:t>
            </a:r>
          </a:p>
          <a:p>
            <a:r>
              <a:rPr lang="ru-RU" sz="1600" dirty="0"/>
              <a:t>5. Обсудите и согласуйте с редактором объем статьи\ статей и что было бы интересно читателям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D53600-39A8-4FBB-974B-540AF0F9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4671" y="2410003"/>
            <a:ext cx="3527050" cy="28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74E4B-06DA-490B-9FC1-82C9A80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дальше?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6729-7708-4FA9-9837-0522090E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Посетите по возможности все мероприятия фестиваля (это и правда интересно!)</a:t>
            </a:r>
          </a:p>
          <a:p>
            <a:r>
              <a:rPr lang="ru-RU" sz="1600" dirty="0"/>
              <a:t>Кратко, в режиме заметок опишите то, что впечатлило или разочаровало  </a:t>
            </a:r>
          </a:p>
          <a:p>
            <a:r>
              <a:rPr lang="ru-RU" sz="1600" dirty="0"/>
              <a:t>Поговорите в кулуарах со слушателями, с их согласия запишите комментарии на диктофон</a:t>
            </a:r>
          </a:p>
          <a:p>
            <a:r>
              <a:rPr lang="ru-RU" sz="1600" dirty="0"/>
              <a:t>Используйте пресс-подходы к исполнителям (общение в гримерках очень ценно!) </a:t>
            </a:r>
          </a:p>
          <a:p>
            <a:r>
              <a:rPr lang="ru-RU" sz="1600" dirty="0"/>
              <a:t>Сделайте фото, аудио или видеозаписи, чтобы вспомнить атмосферу и впечатления от концертов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60CAF0-694E-413E-A9FE-F979F7D4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1342" y="2507108"/>
            <a:ext cx="3639932" cy="27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B4701-E67E-415E-BCC3-618421DD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Осмыслите свои впечатления и собранные комментарии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59BBBC-F55F-49FD-9BB6-F5DE50E63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83017">
            <a:off x="984412" y="2082329"/>
            <a:ext cx="2656357" cy="33443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762CFD-374F-440C-BCA0-15A52ED5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37270">
            <a:off x="7991273" y="2223221"/>
            <a:ext cx="3087430" cy="24115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40986-92F1-41AD-8E34-12F373D9E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4885">
            <a:off x="4296608" y="4696980"/>
            <a:ext cx="3154453" cy="2365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BA46D6-E243-4440-AB47-5C9387426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8254">
            <a:off x="4885742" y="2124945"/>
            <a:ext cx="1905111" cy="260810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4EB6AA7-6039-45D7-B809-A1D6C5409417}"/>
              </a:ext>
            </a:extLst>
          </p:cNvPr>
          <p:cNvSpPr/>
          <p:nvPr/>
        </p:nvSpPr>
        <p:spPr>
          <a:xfrm>
            <a:off x="1338470" y="5427663"/>
            <a:ext cx="1842052" cy="8406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С художественным руководителем фестиваля «Тремоло» Фабио </a:t>
            </a:r>
            <a:r>
              <a:rPr lang="ru-RU" sz="1000" dirty="0" err="1"/>
              <a:t>Мастранджело</a:t>
            </a:r>
            <a:r>
              <a:rPr lang="ru-RU" sz="1000" dirty="0"/>
              <a:t>. Тольятти, июль 2024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A9E4A30-0490-470C-B8F7-C8A801BB0635}"/>
              </a:ext>
            </a:extLst>
          </p:cNvPr>
          <p:cNvSpPr/>
          <p:nvPr/>
        </p:nvSpPr>
        <p:spPr>
          <a:xfrm>
            <a:off x="8839200" y="4785217"/>
            <a:ext cx="2014330" cy="642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С солистом Большого театра Августом </a:t>
            </a:r>
            <a:r>
              <a:rPr lang="ru-RU" sz="1000" dirty="0" err="1"/>
              <a:t>Амоновым</a:t>
            </a:r>
            <a:r>
              <a:rPr lang="ru-RU" sz="1000" dirty="0"/>
              <a:t>. Тольятти, «Тремоло», июль, 2024 г.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56B64C9-6F15-4B2F-B6CD-EA21BD4CB08E}"/>
              </a:ext>
            </a:extLst>
          </p:cNvPr>
          <p:cNvSpPr/>
          <p:nvPr/>
        </p:nvSpPr>
        <p:spPr>
          <a:xfrm>
            <a:off x="5708818" y="3829879"/>
            <a:ext cx="2295495" cy="583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С ведущим концертов фестиваля «Музыкальная экспедиция» Артемом </a:t>
            </a:r>
            <a:r>
              <a:rPr lang="ru-RU" sz="1000" dirty="0" err="1"/>
              <a:t>Варгафтиком</a:t>
            </a:r>
            <a:r>
              <a:rPr lang="ru-RU" sz="1000" dirty="0"/>
              <a:t>. Тольятти,  июнь 2023 г.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590732C-2FE1-4B58-920E-7EE8F5E29EBC}"/>
              </a:ext>
            </a:extLst>
          </p:cNvPr>
          <p:cNvSpPr/>
          <p:nvPr/>
        </p:nvSpPr>
        <p:spPr>
          <a:xfrm>
            <a:off x="8374410" y="652727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CB21B6F-6D64-49E3-9296-F95DA083A85D}"/>
              </a:ext>
            </a:extLst>
          </p:cNvPr>
          <p:cNvSpPr/>
          <p:nvPr/>
        </p:nvSpPr>
        <p:spPr>
          <a:xfrm>
            <a:off x="6997148" y="6400798"/>
            <a:ext cx="2173356" cy="7818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С музыкантами джаз-бэнда Платона </a:t>
            </a:r>
            <a:r>
              <a:rPr lang="ru-RU" sz="1000" dirty="0" err="1"/>
              <a:t>Газелериди</a:t>
            </a:r>
            <a:r>
              <a:rPr lang="ru-RU" sz="1000" dirty="0"/>
              <a:t>,. Тольятти, «Тремоло», июль 2024 г. </a:t>
            </a:r>
          </a:p>
        </p:txBody>
      </p:sp>
    </p:spTree>
    <p:extLst>
      <p:ext uri="{BB962C8B-B14F-4D97-AF65-F5344CB8AC3E}">
        <p14:creationId xmlns:p14="http://schemas.microsoft.com/office/powerpoint/2010/main" val="364134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786B1-1BFB-46C3-A612-10C35573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Событие завершилось. Писать сразу или подождать?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7131B-9E43-4950-A5C3-9A9D095FB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u="sng" dirty="0"/>
              <a:t>Конечно, писать</a:t>
            </a:r>
            <a:r>
              <a:rPr lang="ru-RU" sz="2400" dirty="0"/>
              <a:t>!</a:t>
            </a:r>
          </a:p>
          <a:p>
            <a:endParaRPr lang="ru-RU" sz="2400" dirty="0"/>
          </a:p>
          <a:p>
            <a:r>
              <a:rPr lang="ru-RU" sz="1800" dirty="0"/>
              <a:t>Лучше не затягивать…</a:t>
            </a:r>
          </a:p>
          <a:p>
            <a:r>
              <a:rPr lang="ru-RU" sz="1800" dirty="0"/>
              <a:t>Не ждать дедлайна…  </a:t>
            </a:r>
          </a:p>
          <a:p>
            <a:r>
              <a:rPr lang="ru-RU" sz="1800" dirty="0"/>
              <a:t>Нейросеть не поможет…</a:t>
            </a:r>
          </a:p>
        </p:txBody>
      </p:sp>
      <p:pic>
        <p:nvPicPr>
          <p:cNvPr id="5" name="Рисунок 4" descr="Ноутбук с телефоном и калькулятором">
            <a:extLst>
              <a:ext uri="{FF2B5EF4-FFF2-40B4-BE49-F238E27FC236}">
                <a16:creationId xmlns:a16="http://schemas.microsoft.com/office/drawing/2014/main" id="{6C622C21-6176-46DB-8611-97B8B4E2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0" y="1378226"/>
            <a:ext cx="6858000" cy="61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C91FC-FBFB-4025-ADF5-7AB91E70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748" y="808056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4. Технология написания обзорной статьи. Определитесь со структурой.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216A0-9FBB-4D58-9D74-210F84EAA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По жанрам (вокальное, инструментальное, оркестровое) </a:t>
            </a:r>
          </a:p>
          <a:p>
            <a:r>
              <a:rPr lang="ru-RU" dirty="0"/>
              <a:t>2. По стилям (академическое, джаз, рок, </a:t>
            </a:r>
            <a:r>
              <a:rPr lang="ru-RU" dirty="0" err="1"/>
              <a:t>классикал</a:t>
            </a:r>
            <a:r>
              <a:rPr lang="ru-RU" dirty="0"/>
              <a:t>-кроссовер и т.п.)</a:t>
            </a:r>
          </a:p>
          <a:p>
            <a:r>
              <a:rPr lang="ru-RU" dirty="0"/>
              <a:t>3. По ключевым событиям сезона \ фестиваля (</a:t>
            </a:r>
            <a:r>
              <a:rPr lang="ru-RU" sz="1800" dirty="0"/>
              <a:t>оттолкнитесь от самого яркого или важного с участием </a:t>
            </a:r>
            <a:r>
              <a:rPr lang="ru-RU" sz="1800" dirty="0" err="1"/>
              <a:t>хэдлайнеров</a:t>
            </a:r>
            <a:r>
              <a:rPr lang="ru-RU" sz="1800" dirty="0"/>
              <a:t>) </a:t>
            </a:r>
          </a:p>
          <a:p>
            <a:r>
              <a:rPr lang="ru-RU" dirty="0"/>
              <a:t>4. По степени вовлеченности аудитории (</a:t>
            </a:r>
            <a:r>
              <a:rPr lang="ru-RU" sz="1800" dirty="0"/>
              <a:t>аншлаговый концерт</a:t>
            </a:r>
            <a:r>
              <a:rPr lang="ru-RU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243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BEF70-3E60-4BD9-9A7F-22613929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Разделите статью на условные блоки \ главы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532D860-3148-4EAA-BCFA-305729725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2662" y="807243"/>
            <a:ext cx="4806068" cy="5243513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DFEAB5B-CE3B-4031-BE97-F439E4784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Обзор фестиваля «Тремоло» </a:t>
            </a:r>
          </a:p>
          <a:p>
            <a:pPr marL="342900" indent="-342900">
              <a:buAutoNum type="arabicPeriod"/>
            </a:pPr>
            <a:r>
              <a:rPr lang="ru-RU" dirty="0"/>
              <a:t>Предыстория мероприятия за 10 лет</a:t>
            </a:r>
          </a:p>
          <a:p>
            <a:pPr marL="342900" indent="-342900">
              <a:buAutoNum type="arabicPeriod"/>
            </a:pPr>
            <a:r>
              <a:rPr lang="ru-RU" dirty="0"/>
              <a:t>Про театральную постановку</a:t>
            </a:r>
          </a:p>
          <a:p>
            <a:pPr marL="342900" indent="-342900">
              <a:buAutoNum type="arabicPeriod"/>
            </a:pPr>
            <a:r>
              <a:rPr lang="ru-RU" dirty="0"/>
              <a:t>Про концерт оркестра ударных инструментов с вокалистами </a:t>
            </a:r>
          </a:p>
          <a:p>
            <a:pPr marL="342900" indent="-342900">
              <a:buAutoNum type="arabicPeriod"/>
            </a:pPr>
            <a:r>
              <a:rPr lang="ru-RU" dirty="0"/>
              <a:t>Про самый аншлаговый вечер оркестра «Северная Пальмира» из Санкт-Петербурга (кульминация, 3/4 формы!)</a:t>
            </a:r>
          </a:p>
          <a:p>
            <a:pPr marL="342900" indent="-342900">
              <a:buAutoNum type="arabicPeriod"/>
            </a:pPr>
            <a:r>
              <a:rPr lang="ru-RU" dirty="0"/>
              <a:t>Про развлекательный джазовый концерт 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46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C2D2F7-D8FA-464D-B799-D5120AE8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Заполните блоки</a:t>
            </a:r>
            <a:br>
              <a:rPr lang="ru-RU" dirty="0"/>
            </a:br>
            <a:r>
              <a:rPr lang="ru-RU" sz="2000" dirty="0"/>
              <a:t>пример*</a:t>
            </a:r>
            <a:r>
              <a:rPr lang="ru-RU" dirty="0"/>
              <a:t>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A5978B-9B40-488C-A8E4-9D466494F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Оцените и опишите: </a:t>
            </a:r>
          </a:p>
          <a:p>
            <a:r>
              <a:rPr lang="ru-RU" dirty="0"/>
              <a:t>общую атмосферу концерта, отклик слушателей;</a:t>
            </a:r>
          </a:p>
          <a:p>
            <a:r>
              <a:rPr lang="ru-RU" dirty="0"/>
              <a:t>содержательность и наполненность программы;</a:t>
            </a:r>
          </a:p>
          <a:p>
            <a:r>
              <a:rPr lang="ru-RU" dirty="0"/>
              <a:t>что удалось исполнителям (оценить уровень мастерства);</a:t>
            </a:r>
          </a:p>
          <a:p>
            <a:r>
              <a:rPr lang="ru-RU" dirty="0"/>
              <a:t>что было тускло и\или неудачно;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Сделайте небольшой вывод о том, как концерт \ вечер вписался в общую фестивальную канву </a:t>
            </a:r>
          </a:p>
        </p:txBody>
      </p:sp>
    </p:spTree>
    <p:extLst>
      <p:ext uri="{BB962C8B-B14F-4D97-AF65-F5344CB8AC3E}">
        <p14:creationId xmlns:p14="http://schemas.microsoft.com/office/powerpoint/2010/main" val="275031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685AF-7340-42C0-8303-4B191556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Почему я рассказываю об этом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329A94-E630-4001-9680-2C4C7A781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5625" y="887564"/>
            <a:ext cx="3604341" cy="3449217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22B37CC6-BA08-4CBF-8E9A-78F057E33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0322" y="3008243"/>
            <a:ext cx="4035303" cy="450573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/>
              <a:t>музыковед, музыкальный критик, журналист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/>
              <a:t>окончила Уфимский государственный институт искусств (музыковедение) и Российский государственный педагогический институт имени А.И. Герцена (магистратура по истории искусств)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  член Союза журналистов России с 2017 г., лауреат     журналистских премий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/>
              <a:t>25 лет преподавала музыкально-теоретические дисциплины в Тольяттинском колледже искусств имени Р.К. Щедрина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/>
              <a:t>автор спецкурсов «СММ для творческих людей», «Музыкальная журналистика»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50" dirty="0"/>
              <a:t>редактор-копирайтер в Фонде «Национальное интеллектуальное развитие» (Москва)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12742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5C4BE-C7BF-4F79-BC69-2D61049B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Оживите свой текст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C4FD2-EA37-417A-9136-0FC9D7979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5" y="1696279"/>
            <a:ext cx="6395704" cy="4353665"/>
          </a:xfrm>
        </p:spPr>
        <p:txBody>
          <a:bodyPr>
            <a:normAutofit/>
          </a:bodyPr>
          <a:lstStyle/>
          <a:p>
            <a:r>
              <a:rPr lang="ru-RU" dirty="0"/>
              <a:t>1. Вспомните кулуарные разговоры с артистами или меткие фразы от знакомых слушателей </a:t>
            </a:r>
          </a:p>
          <a:p>
            <a:r>
              <a:rPr lang="ru-RU" dirty="0"/>
              <a:t>2. Отразите личные впечатления через метафоры, сравнения, ассоциации (</a:t>
            </a:r>
            <a:r>
              <a:rPr lang="ru-RU" sz="1600" dirty="0"/>
              <a:t>покажите свое авторское лицо)</a:t>
            </a:r>
          </a:p>
          <a:p>
            <a:r>
              <a:rPr lang="ru-RU" dirty="0"/>
              <a:t>3. Введите в текст шутку, легенду или байку </a:t>
            </a:r>
          </a:p>
          <a:p>
            <a:r>
              <a:rPr lang="ru-RU" sz="1400" dirty="0"/>
              <a:t>На фото: «говорящие спины» очень эмоциональных контрабасистов оркестра «Северная Пальмира» п\у маэстро </a:t>
            </a:r>
            <a:r>
              <a:rPr lang="ru-RU" sz="1400" dirty="0" err="1"/>
              <a:t>Мастранджело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4D0A4-70E4-4A3C-92B9-3C6209A23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1421" y="2699140"/>
            <a:ext cx="3997829" cy="2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3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70A1D-CE20-4CA5-9DB6-64F729D7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Совет: дайте тексту отлежаться !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E67AE-F65D-4AAC-B047-2254F67C8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u="sng" dirty="0"/>
              <a:t>Поздравляю, вы закончили статью! </a:t>
            </a:r>
          </a:p>
          <a:p>
            <a:r>
              <a:rPr lang="ru-RU" dirty="0"/>
              <a:t>Остается навести «марафет» – улучшить или пересмотреть содержание, структуру, последовательность блоков</a:t>
            </a:r>
          </a:p>
          <a:p>
            <a:r>
              <a:rPr lang="ru-RU" dirty="0"/>
              <a:t>Придумать цепляющий и сильный заголовок, отражающий суть</a:t>
            </a:r>
          </a:p>
          <a:p>
            <a:r>
              <a:rPr lang="ru-RU" dirty="0"/>
              <a:t>Как правило, в ночь после окончания работы над материалом вас «догонят» во сне прекрасные обороты речи и смысловые конструкции, «прилетят» красочные аллегории и точные определения. </a:t>
            </a:r>
          </a:p>
          <a:p>
            <a:r>
              <a:rPr lang="ru-RU" dirty="0"/>
              <a:t>Утром вернитесь к тексту и доработайте…  </a:t>
            </a:r>
          </a:p>
        </p:txBody>
      </p:sp>
    </p:spTree>
    <p:extLst>
      <p:ext uri="{BB962C8B-B14F-4D97-AF65-F5344CB8AC3E}">
        <p14:creationId xmlns:p14="http://schemas.microsoft.com/office/powerpoint/2010/main" val="8021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2D074-F90B-4B93-89F3-102791DB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5. «Объять необъятное»: </a:t>
            </a:r>
            <a:br>
              <a:rPr lang="ru-RU" dirty="0"/>
            </a:br>
            <a:r>
              <a:rPr lang="ru-RU" sz="2800" dirty="0"/>
              <a:t>если вы не успели побывать везде и всюду…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6F931-93CA-4E07-8A1D-F95D16913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/>
              <a:t>Это не страшно…</a:t>
            </a:r>
          </a:p>
          <a:p>
            <a:r>
              <a:rPr lang="ru-RU" dirty="0"/>
              <a:t>Постройте обзор вокруг того, что удалось посетить</a:t>
            </a:r>
          </a:p>
          <a:p>
            <a:r>
              <a:rPr lang="ru-RU" dirty="0"/>
              <a:t>Доберите фактуру из открытых источников и мнений профессионалов (комментарии исполнителей и организаторов)</a:t>
            </a:r>
          </a:p>
          <a:p>
            <a:r>
              <a:rPr lang="ru-RU" dirty="0"/>
              <a:t>Честно признайтесь читателям в невозможности «объять необъятное»</a:t>
            </a:r>
          </a:p>
          <a:p>
            <a:r>
              <a:rPr lang="ru-RU" dirty="0"/>
              <a:t>Ссылайтесь на авторитеты с помощью оборотов (по мнению…., как считает …., по словам….., говорят, что…)</a:t>
            </a:r>
          </a:p>
        </p:txBody>
      </p:sp>
    </p:spTree>
    <p:extLst>
      <p:ext uri="{BB962C8B-B14F-4D97-AF65-F5344CB8AC3E}">
        <p14:creationId xmlns:p14="http://schemas.microsoft.com/office/powerpoint/2010/main" val="4055355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B7514-B231-42CF-B82A-750F660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После выхода статьи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5EF5C-7C17-40B4-969F-39326FD5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Соберите мнения читателей:</a:t>
            </a:r>
          </a:p>
          <a:p>
            <a:r>
              <a:rPr lang="ru-RU" dirty="0"/>
              <a:t>- из профессиональной среды;</a:t>
            </a:r>
          </a:p>
          <a:p>
            <a:r>
              <a:rPr lang="ru-RU" dirty="0"/>
              <a:t>- от организаторов;</a:t>
            </a:r>
          </a:p>
          <a:p>
            <a:r>
              <a:rPr lang="ru-RU" dirty="0"/>
              <a:t>- от слушателей. </a:t>
            </a:r>
          </a:p>
          <a:p>
            <a:r>
              <a:rPr lang="ru-RU" dirty="0"/>
              <a:t>ЭТО ПОМОЖЕТ УЛУЧШИТЬ КАЧЕСТВО СТАТЕЙ и ПОНЯТЬ СВОИ СИЛЬНЫЕ СТОРОНЫ</a:t>
            </a:r>
          </a:p>
        </p:txBody>
      </p:sp>
    </p:spTree>
    <p:extLst>
      <p:ext uri="{BB962C8B-B14F-4D97-AF65-F5344CB8AC3E}">
        <p14:creationId xmlns:p14="http://schemas.microsoft.com/office/powerpoint/2010/main" val="196947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7A16-F9A0-4480-9387-A26610AD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Писать статьи – это интересное и полезное занятие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B260B7-748B-407C-8191-A8CBB93BA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455" y="2052638"/>
            <a:ext cx="5936027" cy="3997325"/>
          </a:xfrm>
        </p:spPr>
      </p:pic>
    </p:spTree>
    <p:extLst>
      <p:ext uri="{BB962C8B-B14F-4D97-AF65-F5344CB8AC3E}">
        <p14:creationId xmlns:p14="http://schemas.microsoft.com/office/powerpoint/2010/main" val="245538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41497-B7A6-415A-9219-011442237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Благодарю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0B505-427D-49B9-AD55-BB55E8701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Удачи в написании конкурсных рецензий!</a:t>
            </a:r>
          </a:p>
        </p:txBody>
      </p:sp>
    </p:spTree>
    <p:extLst>
      <p:ext uri="{BB962C8B-B14F-4D97-AF65-F5344CB8AC3E}">
        <p14:creationId xmlns:p14="http://schemas.microsoft.com/office/powerpoint/2010/main" val="356390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277CB-6B09-4562-B5FE-E557B643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Мои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879AF6-0A4E-4172-B57C-8A2791817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332" y="975391"/>
            <a:ext cx="2766760" cy="39973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47D8F-5630-4F70-8842-0C61C990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15" y="1737254"/>
            <a:ext cx="1984237" cy="26562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B5A262-8AB7-4CB6-A2A6-7234BCBA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448" y="1503210"/>
            <a:ext cx="2448049" cy="4802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8BC1B5-4614-4D20-AB2B-48A058C8B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323" y="1464367"/>
            <a:ext cx="2570587" cy="3371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788C5A-65AB-4B07-A833-DC02EA925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704" y="4032440"/>
            <a:ext cx="3939238" cy="29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3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A97FD-6C50-4AA5-9131-7D20A8CC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0" y="808038"/>
            <a:ext cx="8317269" cy="1077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Виды реакции, когда предстоит читать обзорную статью о музыкальных событиях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8ABCCC-D013-48BF-8CB8-97C1278CE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8646" y="3882887"/>
            <a:ext cx="3253212" cy="2167076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2BEB424-A86D-400B-AC0F-D04C45A8FDEB}"/>
              </a:ext>
            </a:extLst>
          </p:cNvPr>
          <p:cNvSpPr/>
          <p:nvPr/>
        </p:nvSpPr>
        <p:spPr>
          <a:xfrm>
            <a:off x="7871791" y="2451652"/>
            <a:ext cx="1961322" cy="14709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Здорово! Наконец-то вышла!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5CFA3A-03A3-4EFD-A60E-5CAC751D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79" y="3459164"/>
            <a:ext cx="3001617" cy="2732913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E3A98F90-0695-4306-B157-D5BA0E9F6FDA}"/>
              </a:ext>
            </a:extLst>
          </p:cNvPr>
          <p:cNvSpPr/>
          <p:nvPr/>
        </p:nvSpPr>
        <p:spPr>
          <a:xfrm>
            <a:off x="1621861" y="2233338"/>
            <a:ext cx="2698349" cy="1225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Боже, как много…Дай силы дочитать это до конца…</a:t>
            </a:r>
          </a:p>
        </p:txBody>
      </p:sp>
    </p:spTree>
    <p:extLst>
      <p:ext uri="{BB962C8B-B14F-4D97-AF65-F5344CB8AC3E}">
        <p14:creationId xmlns:p14="http://schemas.microsoft.com/office/powerpoint/2010/main" val="422622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B0F8A-2AD9-4F01-A796-FED811D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Для чего нужны обзорные статьи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540A1-F865-4AFF-928B-F98D13886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/>
              <a:t>Обзорная статья (экспертный </a:t>
            </a:r>
            <a:r>
              <a:rPr lang="ru-RU" u="sng" dirty="0" err="1"/>
              <a:t>лонгрид</a:t>
            </a:r>
            <a:r>
              <a:rPr lang="ru-RU" u="sng" dirty="0"/>
              <a:t>) позволяет:</a:t>
            </a:r>
          </a:p>
          <a:p>
            <a:r>
              <a:rPr lang="ru-RU" dirty="0"/>
              <a:t>осмыслить крупное мероприятие в контексте культурной жизни города, региона, страны;</a:t>
            </a:r>
          </a:p>
          <a:p>
            <a:r>
              <a:rPr lang="ru-RU" dirty="0"/>
              <a:t>оценить концепцию, программу, состав и уровень участников;</a:t>
            </a:r>
          </a:p>
          <a:p>
            <a:r>
              <a:rPr lang="ru-RU" dirty="0"/>
              <a:t> сравнить с аналогичными мероприятиями в течение нескольких сезонов, увидеть прогресс или спад;</a:t>
            </a:r>
          </a:p>
          <a:p>
            <a:r>
              <a:rPr lang="ru-RU" dirty="0"/>
              <a:t> сформировать целостное мнение о фестивале или цикле концертов у нынешней и будущей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3522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54C2A7-6F74-491B-A7CE-BC715289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Кто и зачем читает большие статьи о фестивалях и циклах концертов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1397C56-14C9-467E-98AB-936E4EAB4D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/>
              <a:t>Профессиональное сообщество: </a:t>
            </a:r>
          </a:p>
          <a:p>
            <a:r>
              <a:rPr lang="ru-RU" dirty="0"/>
              <a:t>инициаторы и организаторы мероприятий </a:t>
            </a:r>
          </a:p>
          <a:p>
            <a:r>
              <a:rPr lang="ru-RU" dirty="0"/>
              <a:t>руководители учреждений культуры, представители концертных площадок</a:t>
            </a:r>
          </a:p>
          <a:p>
            <a:r>
              <a:rPr lang="ru-RU" dirty="0"/>
              <a:t>музыканты-исполнители, худруки коллективов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442089-59D4-4819-BFF7-40B3B90826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/>
              <a:t>Аудитория слушателей, посетителей мероприятий:</a:t>
            </a:r>
          </a:p>
          <a:p>
            <a:r>
              <a:rPr lang="ru-RU" dirty="0"/>
              <a:t>меломаны, любители искусства </a:t>
            </a:r>
          </a:p>
          <a:p>
            <a:r>
              <a:rPr lang="ru-RU" dirty="0"/>
              <a:t>представители креативного класса и </a:t>
            </a:r>
            <a:r>
              <a:rPr lang="ru-RU" dirty="0" err="1"/>
              <a:t>околомузыкальной</a:t>
            </a:r>
            <a:r>
              <a:rPr lang="ru-RU" dirty="0"/>
              <a:t> тусовки</a:t>
            </a:r>
          </a:p>
          <a:p>
            <a:r>
              <a:rPr lang="ru-RU" dirty="0"/>
              <a:t>люди, планирующие культурный досуг </a:t>
            </a:r>
          </a:p>
          <a:p>
            <a:endParaRPr lang="ru-RU" u="sng" dirty="0"/>
          </a:p>
          <a:p>
            <a:endParaRPr lang="ru-RU" u="sng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354CC-0BD6-4DCF-900A-A5417F4A7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5269" y="1332079"/>
            <a:ext cx="2160105" cy="22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1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728EC-41C2-4C70-982A-A484AC38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1. Кто из великих писал </a:t>
            </a:r>
            <a:r>
              <a:rPr lang="ru-RU" dirty="0" err="1"/>
              <a:t>лонгриды</a:t>
            </a:r>
            <a:r>
              <a:rPr lang="ru-RU" dirty="0"/>
              <a:t> и зачем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4CE40-01E0-4033-89EA-E8A4439B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749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0" i="0" dirty="0">
                <a:effectLst/>
                <a:latin typeface="Roboto" panose="02000000000000000000" pitchFamily="2" charset="0"/>
              </a:rPr>
              <a:t>Лист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Roboto" panose="02000000000000000000" pitchFamily="2" charset="0"/>
              </a:rPr>
              <a:t>Шуман</a:t>
            </a:r>
            <a:endParaRPr lang="ru-RU" dirty="0"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Roboto" panose="02000000000000000000" pitchFamily="2" charset="0"/>
              </a:rPr>
              <a:t>Берлиоз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Roboto" panose="02000000000000000000" pitchFamily="2" charset="0"/>
              </a:rPr>
              <a:t>Дебюсси</a:t>
            </a:r>
            <a:endParaRPr lang="ru-RU" dirty="0"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ru-RU" dirty="0">
                <a:latin typeface="Roboto" panose="02000000000000000000" pitchFamily="2" charset="0"/>
              </a:rPr>
              <a:t>Вагнер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ru-RU" sz="1700" b="0" i="0" dirty="0">
                <a:effectLst/>
                <a:latin typeface="Roboto" panose="02000000000000000000" pitchFamily="2" charset="0"/>
              </a:rPr>
              <a:t>«</a:t>
            </a:r>
            <a:r>
              <a:rPr lang="ru-RU" sz="1500" b="0" i="0" dirty="0">
                <a:effectLst/>
                <a:latin typeface="Roboto" panose="02000000000000000000" pitchFamily="2" charset="0"/>
              </a:rPr>
              <a:t>Фонтанируя идеями и упиваясь красноречием, он мог писать о чем угодно. В молодости в Париже он ради заработка сочинил несколько романов на французском. Напис</a:t>
            </a:r>
            <a:r>
              <a:rPr lang="ru-RU" sz="1500" dirty="0">
                <a:latin typeface="Roboto" panose="02000000000000000000" pitchFamily="2" charset="0"/>
              </a:rPr>
              <a:t>ал </a:t>
            </a:r>
            <a:r>
              <a:rPr lang="ru-RU" sz="1500" b="0" i="0" dirty="0">
                <a:effectLst/>
                <a:latin typeface="Roboto" panose="02000000000000000000" pitchFamily="2" charset="0"/>
              </a:rPr>
              <a:t>множество эссе, статей и фельетонов об искусстве, обществе, политике, отстаивая свои идеологические воззрения</a:t>
            </a:r>
            <a:r>
              <a:rPr lang="ru-RU" sz="1700" b="0" i="0" dirty="0">
                <a:effectLst/>
                <a:latin typeface="Roboto" panose="02000000000000000000" pitchFamily="2" charset="0"/>
              </a:rPr>
              <a:t>»</a:t>
            </a:r>
            <a:r>
              <a:rPr lang="ru-RU" sz="1700" dirty="0">
                <a:solidFill>
                  <a:srgbClr val="1B1E24"/>
                </a:solidFill>
                <a:latin typeface="Roboto" panose="02000000000000000000" pitchFamily="2" charset="0"/>
              </a:rPr>
              <a:t> </a:t>
            </a:r>
            <a:r>
              <a:rPr lang="ru-RU" sz="1700" dirty="0">
                <a:latin typeface="Roboto" panose="02000000000000000000" pitchFamily="2" charset="0"/>
              </a:rPr>
              <a:t>(Г. Мартин, 2017)</a:t>
            </a: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542819C-845B-455B-BF25-D576F6959759}"/>
              </a:ext>
            </a:extLst>
          </p:cNvPr>
          <p:cNvSpPr/>
          <p:nvPr/>
        </p:nvSpPr>
        <p:spPr>
          <a:xfrm>
            <a:off x="5051685" y="2004663"/>
            <a:ext cx="5653365" cy="2597317"/>
          </a:xfrm>
          <a:prstGeom prst="roundRect">
            <a:avLst>
              <a:gd name="adj" fmla="val 24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«Причины» журналистской деятельности: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интерес к художественным явлениям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желание делиться впечатлениями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 просветительская миссия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поддержка и продвижение коллег (Шуман о Брамсе)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финансовая заинтересованность  </a:t>
            </a:r>
          </a:p>
          <a:p>
            <a:pPr algn="ctr"/>
            <a:endParaRPr lang="ru-RU" dirty="0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21CC627D-1410-46C1-9267-C74CD36BB4C1}"/>
              </a:ext>
            </a:extLst>
          </p:cNvPr>
          <p:cNvSpPr/>
          <p:nvPr/>
        </p:nvSpPr>
        <p:spPr>
          <a:xfrm>
            <a:off x="3670326" y="4214972"/>
            <a:ext cx="484632" cy="569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04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0A9C2DF-D568-48FA-96AC-234D1BB7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Чайковский – журналист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2E5EB9-7240-467C-98AB-D0A0D5D1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ru-RU" b="0" i="0" dirty="0">
                <a:effectLst/>
                <a:latin typeface="Verdana" panose="020B0604030504040204" pitchFamily="34" charset="0"/>
              </a:rPr>
              <a:t>Известно, что П.И. Чайковский появился в качестве обозревателя музыкальной жизни Москвы почти случайно: ввиду отъезда в 1871 г. критика </a:t>
            </a:r>
            <a:r>
              <a:rPr lang="ru-RU" dirty="0">
                <a:latin typeface="Verdana" panose="020B0604030504040204" pitchFamily="34" charset="0"/>
              </a:rPr>
              <a:t>Г.А. </a:t>
            </a:r>
            <a:r>
              <a:rPr lang="ru-RU" b="0" i="0" dirty="0" err="1">
                <a:effectLst/>
                <a:latin typeface="Verdana" panose="020B0604030504040204" pitchFamily="34" charset="0"/>
              </a:rPr>
              <a:t>Лароша</a:t>
            </a:r>
            <a:r>
              <a:rPr lang="ru-RU" b="0" i="0" dirty="0">
                <a:effectLst/>
                <a:latin typeface="Verdana" panose="020B0604030504040204" pitchFamily="34" charset="0"/>
              </a:rPr>
              <a:t> в Петербург понадобилась его замена </a:t>
            </a:r>
            <a:r>
              <a:rPr lang="ru-RU" dirty="0">
                <a:latin typeface="Verdana" panose="020B0604030504040204" pitchFamily="34" charset="0"/>
              </a:rPr>
              <a:t>в </a:t>
            </a:r>
            <a:r>
              <a:rPr lang="ru-RU" b="0" i="0" dirty="0">
                <a:effectLst/>
                <a:latin typeface="Verdana" panose="020B0604030504040204" pitchFamily="34" charset="0"/>
              </a:rPr>
              <a:t>газете «Современная летопись» не менее компетентным автором. Чайковский до этого уже написал две статьи - ярким содержанием, тоном и литературной формой они обратили на себя внимание музыкантов и читателей в Москве и Петербурге.</a:t>
            </a:r>
          </a:p>
          <a:p>
            <a:pPr algn="l"/>
            <a:r>
              <a:rPr lang="ru-RU" b="0" i="0" dirty="0">
                <a:effectLst/>
                <a:latin typeface="Verdana" panose="020B0604030504040204" pitchFamily="34" charset="0"/>
              </a:rPr>
              <a:t>Затем Чайковский получил предложение постоянно вести музыкально-критический отдел в «Русских ведомостях». С осени 1872 г. он </a:t>
            </a:r>
            <a:r>
              <a:rPr lang="ru-RU" dirty="0">
                <a:latin typeface="Verdana" panose="020B0604030504040204" pitchFamily="34" charset="0"/>
              </a:rPr>
              <a:t>постоянно писал статьи </a:t>
            </a:r>
            <a:r>
              <a:rPr lang="ru-RU" b="0" i="0" dirty="0">
                <a:effectLst/>
                <a:latin typeface="Verdana" panose="020B0604030504040204" pitchFamily="34" charset="0"/>
              </a:rPr>
              <a:t>в течение трех лет как постоянный сотрудник. После некоторого перерыва вернулся в газету внештатным автором. </a:t>
            </a:r>
          </a:p>
          <a:p>
            <a:r>
              <a:rPr lang="ru-RU" dirty="0">
                <a:latin typeface="Verdana" panose="020B0604030504040204" pitchFamily="34" charset="0"/>
              </a:rPr>
              <a:t>Публицистическая деятельность композитора завершилась в </a:t>
            </a:r>
            <a:r>
              <a:rPr lang="ru-RU" b="0" i="0" dirty="0">
                <a:effectLst/>
                <a:latin typeface="Verdana" panose="020B0604030504040204" pitchFamily="34" charset="0"/>
              </a:rPr>
              <a:t>1876 г. корреспонденциями из Байрейта (Бавария) о вагнеровских спектаклях.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B7EBCD-E3B6-4EDE-9265-EBB672C2D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1722" y="1722782"/>
            <a:ext cx="1501913" cy="22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0A9C2DF-D568-48FA-96AC-234D1BB7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Объективный просветитель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2E5EB9-7240-467C-98AB-D0A0D5D1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700" b="0" i="0" dirty="0">
                <a:effectLst/>
              </a:rPr>
              <a:t>Всего П.И. Чайковский создал свыше 80 рецензий. Темы: концерты РМО, творчество певицы А. Патти, композиторов Р. Вагнера, Н.А. Римского-</a:t>
            </a:r>
            <a:r>
              <a:rPr lang="ru-RU" sz="1700" dirty="0"/>
              <a:t>К</a:t>
            </a:r>
            <a:r>
              <a:rPr lang="ru-RU" sz="1700" b="0" i="0" dirty="0">
                <a:effectLst/>
              </a:rPr>
              <a:t>орсакова, других авторов. </a:t>
            </a:r>
          </a:p>
          <a:p>
            <a:pPr marL="0" indent="0" algn="l">
              <a:buNone/>
            </a:pPr>
            <a:r>
              <a:rPr lang="ru-RU" sz="1700" b="0" i="0" dirty="0">
                <a:effectLst/>
              </a:rPr>
              <a:t>В одном из своих «объяснений с читателем» поделился, что принялся за новое дело «с неподдельным увлечением», полагая «приносить пользу своим согражданам, содействуя их музыкально-эстетическому развитию».</a:t>
            </a:r>
          </a:p>
          <a:p>
            <a:pPr marL="0" indent="0" algn="l">
              <a:buNone/>
            </a:pPr>
            <a:r>
              <a:rPr lang="ru-RU" sz="1700" b="1" i="0" dirty="0">
                <a:effectLst/>
              </a:rPr>
              <a:t>«Писал тексты как и свою музыку - ясно, доступно, разносторонне» (В.В. Яковлев, автор книги «Чайковский – музыкальный критик»).</a:t>
            </a:r>
            <a:endParaRPr lang="ru-RU" sz="1700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528626-22BE-4881-BDFD-01060DA7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89" y="568996"/>
            <a:ext cx="2146010" cy="31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7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{8DE001EE-8C72-4BEA-B650-87D04477F4D4}tf16401375</Template>
  <TotalTime>506</TotalTime>
  <Words>1429</Words>
  <Application>Microsoft Office PowerPoint</Application>
  <PresentationFormat>Широкоэкранный</PresentationFormat>
  <Paragraphs>136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MS Shell Dlg 2</vt:lpstr>
      <vt:lpstr>Roboto</vt:lpstr>
      <vt:lpstr>Verdana</vt:lpstr>
      <vt:lpstr>Wingdings</vt:lpstr>
      <vt:lpstr>Wingdings 3</vt:lpstr>
      <vt:lpstr>Мэдисон</vt:lpstr>
      <vt:lpstr>Подготовка обзорной статьи о фестивале или цикле концертов Музыковед, музыкальный критик, член Союза журналистов РФ Анна Лукьянчикова</vt:lpstr>
      <vt:lpstr>Почему я рассказываю об этом  </vt:lpstr>
      <vt:lpstr>Мои работы</vt:lpstr>
      <vt:lpstr>Виды реакции, когда предстоит читать обзорную статью о музыкальных событиях</vt:lpstr>
      <vt:lpstr>Для чего нужны обзорные статьи</vt:lpstr>
      <vt:lpstr>Кто и зачем читает большие статьи о фестивалях и циклах концертов</vt:lpstr>
      <vt:lpstr>1. Кто из великих писал лонгриды и зачем</vt:lpstr>
      <vt:lpstr>Чайковский – журналист</vt:lpstr>
      <vt:lpstr>Объективный просветитель</vt:lpstr>
      <vt:lpstr>2. Основные подходы к написанию обзорных статей</vt:lpstr>
      <vt:lpstr>Основные подходы к написанию обзорных статей</vt:lpstr>
      <vt:lpstr>Основные подходы к написанию обзорных статей</vt:lpstr>
      <vt:lpstr>3. Процесс создания статьи.  С чего начать?  </vt:lpstr>
      <vt:lpstr>Что дальше? </vt:lpstr>
      <vt:lpstr>Осмыслите свои впечатления и собранные комментарии</vt:lpstr>
      <vt:lpstr>Событие завершилось. Писать сразу или подождать?  </vt:lpstr>
      <vt:lpstr>4. Технология написания обзорной статьи. Определитесь со структурой.  </vt:lpstr>
      <vt:lpstr>Разделите статью на условные блоки \ главы </vt:lpstr>
      <vt:lpstr>Заполните блоки пример* </vt:lpstr>
      <vt:lpstr>Оживите свой текст </vt:lpstr>
      <vt:lpstr>Совет: дайте тексту отлежаться ! </vt:lpstr>
      <vt:lpstr>5. «Объять необъятное»:  если вы не успели побывать везде и всюду…</vt:lpstr>
      <vt:lpstr>После выхода статьи</vt:lpstr>
      <vt:lpstr>Писать статьи – это интересное и полезное занятие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обзорной статьи о фестивале или цикле концертов</dc:title>
  <dc:creator>Пользователь</dc:creator>
  <cp:lastModifiedBy>Пользователь</cp:lastModifiedBy>
  <cp:revision>41</cp:revision>
  <dcterms:created xsi:type="dcterms:W3CDTF">2024-09-19T08:14:27Z</dcterms:created>
  <dcterms:modified xsi:type="dcterms:W3CDTF">2024-09-23T09:37:43Z</dcterms:modified>
</cp:coreProperties>
</file>