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52A27-0FB9-425D-9A73-A1962AD5FA4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F45A3E91-2E31-46CC-98FE-F6C4C6A01089}">
      <dgm:prSet phldrT="[Текст]" phldr="1"/>
      <dgm:spPr/>
      <dgm:t>
        <a:bodyPr/>
        <a:lstStyle/>
        <a:p>
          <a:endParaRPr lang="ru-RU" dirty="0"/>
        </a:p>
      </dgm:t>
    </dgm:pt>
    <dgm:pt modelId="{C742B4C5-7FC0-4D21-A9CA-955464BA58AC}" type="parTrans" cxnId="{55E88C47-F68B-42EB-92F9-2C1518E7FB88}">
      <dgm:prSet/>
      <dgm:spPr/>
      <dgm:t>
        <a:bodyPr/>
        <a:lstStyle/>
        <a:p>
          <a:endParaRPr lang="ru-RU"/>
        </a:p>
      </dgm:t>
    </dgm:pt>
    <dgm:pt modelId="{E86DBA79-BBF7-466C-AF6B-967B47F62452}" type="sibTrans" cxnId="{55E88C47-F68B-42EB-92F9-2C1518E7FB88}">
      <dgm:prSet/>
      <dgm:spPr/>
      <dgm:t>
        <a:bodyPr/>
        <a:lstStyle/>
        <a:p>
          <a:endParaRPr lang="ru-RU"/>
        </a:p>
      </dgm:t>
    </dgm:pt>
    <dgm:pt modelId="{9D8B6A89-4DB1-4865-B175-54031B4EB0B5}">
      <dgm:prSet phldrT="[Текст]" phldr="1"/>
      <dgm:spPr/>
      <dgm:t>
        <a:bodyPr/>
        <a:lstStyle/>
        <a:p>
          <a:endParaRPr lang="ru-RU" dirty="0"/>
        </a:p>
      </dgm:t>
    </dgm:pt>
    <dgm:pt modelId="{31E69B7F-E1E1-4792-9AAC-1E5B1AC5365F}" type="parTrans" cxnId="{99345A19-15CB-46D5-A668-8418320A9D71}">
      <dgm:prSet/>
      <dgm:spPr/>
      <dgm:t>
        <a:bodyPr/>
        <a:lstStyle/>
        <a:p>
          <a:endParaRPr lang="ru-RU"/>
        </a:p>
      </dgm:t>
    </dgm:pt>
    <dgm:pt modelId="{4046BBC4-01C1-48D2-99BE-6A6B7C3C30E6}" type="sibTrans" cxnId="{99345A19-15CB-46D5-A668-8418320A9D71}">
      <dgm:prSet/>
      <dgm:spPr/>
      <dgm:t>
        <a:bodyPr/>
        <a:lstStyle/>
        <a:p>
          <a:endParaRPr lang="ru-RU"/>
        </a:p>
      </dgm:t>
    </dgm:pt>
    <dgm:pt modelId="{39DAD89A-B4D8-430E-B634-5379F04E8471}" type="pres">
      <dgm:prSet presAssocID="{2C652A27-0FB9-425D-9A73-A1962AD5FA47}" presName="compositeShape" presStyleCnt="0">
        <dgm:presLayoutVars>
          <dgm:chMax val="2"/>
          <dgm:dir/>
          <dgm:resizeHandles val="exact"/>
        </dgm:presLayoutVars>
      </dgm:prSet>
      <dgm:spPr/>
    </dgm:pt>
    <dgm:pt modelId="{6B99A39C-3322-44A1-BF8E-05F9EE74098C}" type="pres">
      <dgm:prSet presAssocID="{2C652A27-0FB9-425D-9A73-A1962AD5FA47}" presName="ribbon" presStyleLbl="node1" presStyleIdx="0" presStyleCnt="1"/>
      <dgm:spPr/>
    </dgm:pt>
    <dgm:pt modelId="{7F3E5097-80A9-4720-805B-5AAAD11886CC}" type="pres">
      <dgm:prSet presAssocID="{2C652A27-0FB9-425D-9A73-A1962AD5FA47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7A7C2C48-CC94-428A-B4B6-6F553AD6E60E}" type="pres">
      <dgm:prSet presAssocID="{2C652A27-0FB9-425D-9A73-A1962AD5FA4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A43828E-E120-4DB7-A9AB-63A9C2BF1E8D}" type="presOf" srcId="{9D8B6A89-4DB1-4865-B175-54031B4EB0B5}" destId="{7A7C2C48-CC94-428A-B4B6-6F553AD6E60E}" srcOrd="0" destOrd="0" presId="urn:microsoft.com/office/officeart/2005/8/layout/arrow6"/>
    <dgm:cxn modelId="{DF4D82E1-56D1-4230-B91B-526018DC1874}" type="presOf" srcId="{F45A3E91-2E31-46CC-98FE-F6C4C6A01089}" destId="{7F3E5097-80A9-4720-805B-5AAAD11886CC}" srcOrd="0" destOrd="0" presId="urn:microsoft.com/office/officeart/2005/8/layout/arrow6"/>
    <dgm:cxn modelId="{55E88C47-F68B-42EB-92F9-2C1518E7FB88}" srcId="{2C652A27-0FB9-425D-9A73-A1962AD5FA47}" destId="{F45A3E91-2E31-46CC-98FE-F6C4C6A01089}" srcOrd="0" destOrd="0" parTransId="{C742B4C5-7FC0-4D21-A9CA-955464BA58AC}" sibTransId="{E86DBA79-BBF7-466C-AF6B-967B47F62452}"/>
    <dgm:cxn modelId="{99345A19-15CB-46D5-A668-8418320A9D71}" srcId="{2C652A27-0FB9-425D-9A73-A1962AD5FA47}" destId="{9D8B6A89-4DB1-4865-B175-54031B4EB0B5}" srcOrd="1" destOrd="0" parTransId="{31E69B7F-E1E1-4792-9AAC-1E5B1AC5365F}" sibTransId="{4046BBC4-01C1-48D2-99BE-6A6B7C3C30E6}"/>
    <dgm:cxn modelId="{1336AB38-9854-4EFD-818C-1B271402FE71}" type="presOf" srcId="{2C652A27-0FB9-425D-9A73-A1962AD5FA47}" destId="{39DAD89A-B4D8-430E-B634-5379F04E8471}" srcOrd="0" destOrd="0" presId="urn:microsoft.com/office/officeart/2005/8/layout/arrow6"/>
    <dgm:cxn modelId="{A445F500-FE02-4123-A730-99A5241FCACB}" type="presParOf" srcId="{39DAD89A-B4D8-430E-B634-5379F04E8471}" destId="{6B99A39C-3322-44A1-BF8E-05F9EE74098C}" srcOrd="0" destOrd="0" presId="urn:microsoft.com/office/officeart/2005/8/layout/arrow6"/>
    <dgm:cxn modelId="{AB59D218-9CAC-488F-995A-0F33A0832133}" type="presParOf" srcId="{39DAD89A-B4D8-430E-B634-5379F04E8471}" destId="{7F3E5097-80A9-4720-805B-5AAAD11886CC}" srcOrd="1" destOrd="0" presId="urn:microsoft.com/office/officeart/2005/8/layout/arrow6"/>
    <dgm:cxn modelId="{5C417AD0-B037-48E2-82EF-9EFFD82D4663}" type="presParOf" srcId="{39DAD89A-B4D8-430E-B634-5379F04E8471}" destId="{7A7C2C48-CC94-428A-B4B6-6F553AD6E60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9A39C-3322-44A1-BF8E-05F9EE74098C}">
      <dsp:nvSpPr>
        <dsp:cNvPr id="0" name=""/>
        <dsp:cNvSpPr/>
      </dsp:nvSpPr>
      <dsp:spPr>
        <a:xfrm>
          <a:off x="0" y="103791"/>
          <a:ext cx="960642" cy="38425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E5097-80A9-4720-805B-5AAAD11886CC}">
      <dsp:nvSpPr>
        <dsp:cNvPr id="0" name=""/>
        <dsp:cNvSpPr/>
      </dsp:nvSpPr>
      <dsp:spPr>
        <a:xfrm>
          <a:off x="115277" y="171036"/>
          <a:ext cx="317011" cy="18828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8448" rIns="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15277" y="171036"/>
        <a:ext cx="317011" cy="188285"/>
      </dsp:txXfrm>
    </dsp:sp>
    <dsp:sp modelId="{7A7C2C48-CC94-428A-B4B6-6F553AD6E60E}">
      <dsp:nvSpPr>
        <dsp:cNvPr id="0" name=""/>
        <dsp:cNvSpPr/>
      </dsp:nvSpPr>
      <dsp:spPr>
        <a:xfrm>
          <a:off x="480321" y="232517"/>
          <a:ext cx="374650" cy="18828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80321" y="232517"/>
        <a:ext cx="374650" cy="188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Понятие </a:t>
            </a:r>
            <a:br>
              <a:rPr lang="ru-RU" sz="3600" dirty="0" smtClean="0"/>
            </a:br>
            <a:r>
              <a:rPr lang="ru-RU" sz="3600" dirty="0" smtClean="0"/>
              <a:t>«Журналистика» 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844824"/>
            <a:ext cx="7128792" cy="4094269"/>
          </a:xfrm>
        </p:spPr>
        <p:txBody>
          <a:bodyPr>
            <a:normAutofit fontScale="85000" lnSpcReduction="20000"/>
          </a:bodyPr>
          <a:lstStyle/>
          <a:p>
            <a:r>
              <a:rPr lang="ru-RU" sz="1900" b="1" dirty="0" smtClean="0"/>
              <a:t>Журналистика</a:t>
            </a:r>
            <a:endParaRPr lang="ru-RU" sz="1900" dirty="0" smtClean="0"/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r>
              <a:rPr lang="ru-RU" sz="1500" dirty="0" smtClean="0"/>
              <a:t>(</a:t>
            </a:r>
            <a:r>
              <a:rPr lang="ru-RU" sz="1500" dirty="0"/>
              <a:t>от фр. </a:t>
            </a:r>
            <a:r>
              <a:rPr lang="ru-RU" sz="1500" dirty="0" err="1"/>
              <a:t>journaliste</a:t>
            </a:r>
            <a:r>
              <a:rPr lang="ru-RU" sz="1500" dirty="0"/>
              <a:t> ← </a:t>
            </a:r>
            <a:r>
              <a:rPr lang="ru-RU" sz="1500" dirty="0" err="1" smtClean="0"/>
              <a:t>journal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 </a:t>
            </a:r>
            <a:r>
              <a:rPr lang="ru-RU" sz="1500" dirty="0"/>
              <a:t>лат. </a:t>
            </a:r>
            <a:r>
              <a:rPr lang="ru-RU" sz="1500" dirty="0" err="1"/>
              <a:t>diurnalis</a:t>
            </a:r>
            <a:r>
              <a:rPr lang="ru-RU" sz="1500" dirty="0"/>
              <a:t>, </a:t>
            </a:r>
            <a:r>
              <a:rPr lang="ru-RU" sz="1500" dirty="0" err="1" smtClean="0"/>
              <a:t>diurnale</a:t>
            </a:r>
            <a:r>
              <a:rPr lang="ru-RU" sz="1500" dirty="0" smtClean="0"/>
              <a:t> </a:t>
            </a:r>
            <a:r>
              <a:rPr lang="ru-RU" sz="1500" dirty="0"/>
              <a:t>«ежедневное известие, весть</a:t>
            </a:r>
            <a:r>
              <a:rPr lang="ru-RU" sz="1500" dirty="0" smtClean="0"/>
              <a:t>») </a:t>
            </a:r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r>
              <a:rPr lang="ru-RU" sz="1700" dirty="0" smtClean="0"/>
              <a:t>— </a:t>
            </a:r>
            <a:r>
              <a:rPr lang="ru-RU" sz="1700" dirty="0"/>
              <a:t>деятельность по сбору, обработке и распространению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достоверной </a:t>
            </a:r>
            <a:r>
              <a:rPr lang="ru-RU" sz="1700" dirty="0"/>
              <a:t>информации с помощью СМИ </a:t>
            </a:r>
            <a:r>
              <a:rPr lang="ru-RU" sz="1500" dirty="0"/>
              <a:t>(изначально в газетах и журналах). </a:t>
            </a:r>
          </a:p>
          <a:p>
            <a:pPr marL="0" indent="0" algn="r">
              <a:buNone/>
            </a:pPr>
            <a:endParaRPr lang="ru-RU" sz="1500" dirty="0" smtClean="0"/>
          </a:p>
          <a:p>
            <a:pPr marL="0" indent="0" algn="r">
              <a:buNone/>
            </a:pPr>
            <a:endParaRPr lang="ru-RU" sz="1700" dirty="0" smtClean="0"/>
          </a:p>
          <a:p>
            <a:pPr marL="0" indent="0" algn="r">
              <a:buNone/>
            </a:pPr>
            <a:r>
              <a:rPr lang="ru-RU" sz="1600" dirty="0" smtClean="0"/>
              <a:t>Во </a:t>
            </a:r>
            <a:r>
              <a:rPr lang="ru-RU" sz="1600" dirty="0"/>
              <a:t>2-й половине XIX — начале XX вв</a:t>
            </a:r>
            <a:r>
              <a:rPr lang="ru-RU" sz="1600" dirty="0" smtClean="0"/>
              <a:t>. появились </a:t>
            </a:r>
          </a:p>
          <a:p>
            <a:pPr marL="0" indent="0" algn="r">
              <a:buNone/>
            </a:pPr>
            <a:r>
              <a:rPr lang="ru-RU" sz="1600" dirty="0" smtClean="0"/>
              <a:t>фото- </a:t>
            </a:r>
            <a:r>
              <a:rPr lang="ru-RU" sz="1600" dirty="0"/>
              <a:t>и киножурналистика</a:t>
            </a:r>
            <a:r>
              <a:rPr lang="ru-RU" sz="1600" dirty="0" smtClean="0"/>
              <a:t>, в </a:t>
            </a:r>
            <a:r>
              <a:rPr lang="ru-RU" sz="1600" dirty="0"/>
              <a:t>1920–40-е гг. </a:t>
            </a:r>
            <a:endParaRPr lang="ru-RU" sz="1600" dirty="0" smtClean="0"/>
          </a:p>
          <a:p>
            <a:pPr marL="0" indent="0" algn="r">
              <a:buNone/>
            </a:pPr>
            <a:r>
              <a:rPr lang="ru-RU" sz="1600" dirty="0" smtClean="0"/>
              <a:t>— радио-  </a:t>
            </a:r>
            <a:r>
              <a:rPr lang="ru-RU" sz="1600" dirty="0"/>
              <a:t>и </a:t>
            </a:r>
            <a:r>
              <a:rPr lang="ru-RU" sz="1600" dirty="0" smtClean="0"/>
              <a:t>теле- журналистика </a:t>
            </a:r>
          </a:p>
          <a:p>
            <a:pPr marL="0" indent="0" algn="r">
              <a:buNone/>
            </a:pPr>
            <a:endParaRPr lang="ru-RU" sz="1600" dirty="0" smtClean="0"/>
          </a:p>
          <a:p>
            <a:pPr marL="0" indent="0" algn="r">
              <a:buNone/>
            </a:pPr>
            <a:r>
              <a:rPr lang="ru-RU" sz="1600" dirty="0" smtClean="0"/>
              <a:t>В конце ХХ-начале </a:t>
            </a:r>
            <a:r>
              <a:rPr lang="en-US" sz="1600" dirty="0" smtClean="0"/>
              <a:t>XXI</a:t>
            </a:r>
            <a:r>
              <a:rPr lang="ru-RU" sz="1600" dirty="0" smtClean="0"/>
              <a:t> вв. </a:t>
            </a:r>
          </a:p>
          <a:p>
            <a:pPr marL="0" indent="0" algn="r">
              <a:buNone/>
            </a:pPr>
            <a:r>
              <a:rPr lang="ru-RU" sz="1600" dirty="0" smtClean="0"/>
              <a:t> – интернет журналистика </a:t>
            </a:r>
          </a:p>
          <a:p>
            <a:pPr marL="0" indent="0" algn="r">
              <a:buNone/>
            </a:pPr>
            <a:r>
              <a:rPr lang="ru-RU" sz="1600" dirty="0" smtClean="0"/>
              <a:t>(</a:t>
            </a:r>
            <a:r>
              <a:rPr lang="ru-RU" sz="1600" dirty="0" err="1" smtClean="0"/>
              <a:t>массмедиа</a:t>
            </a:r>
            <a:r>
              <a:rPr lang="ru-RU" sz="1600" dirty="0" smtClean="0"/>
              <a:t>, социальные сети, </a:t>
            </a:r>
          </a:p>
          <a:p>
            <a:pPr marL="0" indent="0" algn="r">
              <a:buNone/>
            </a:pPr>
            <a:r>
              <a:rPr lang="ru-RU" sz="1600" dirty="0" smtClean="0"/>
              <a:t>официальные сайты и др.)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86347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452016" cy="180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9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/>
              <a:t>Типология журналистики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708920"/>
            <a:ext cx="6246531" cy="3010737"/>
          </a:xfrm>
        </p:spPr>
        <p:txBody>
          <a:bodyPr numCol="2">
            <a:normAutofit fontScale="62500" lnSpcReduction="20000"/>
          </a:bodyPr>
          <a:lstStyle/>
          <a:p>
            <a:r>
              <a:rPr lang="ru-RU" dirty="0" smtClean="0">
                <a:latin typeface="+mj-lt"/>
              </a:rPr>
              <a:t>Политическая </a:t>
            </a:r>
            <a:r>
              <a:rPr lang="ru-RU" dirty="0">
                <a:latin typeface="+mj-lt"/>
              </a:rPr>
              <a:t>журналистика;</a:t>
            </a:r>
          </a:p>
          <a:p>
            <a:r>
              <a:rPr lang="ru-RU" dirty="0">
                <a:latin typeface="+mj-lt"/>
              </a:rPr>
              <a:t>Международная журналистика;</a:t>
            </a:r>
          </a:p>
          <a:p>
            <a:r>
              <a:rPr lang="ru-RU" dirty="0">
                <a:latin typeface="+mj-lt"/>
              </a:rPr>
              <a:t>Деловая журналистика;</a:t>
            </a:r>
          </a:p>
          <a:p>
            <a:r>
              <a:rPr lang="ru-RU" dirty="0">
                <a:latin typeface="+mj-lt"/>
              </a:rPr>
              <a:t>Корпоративная журналистика;</a:t>
            </a:r>
          </a:p>
          <a:p>
            <a:r>
              <a:rPr lang="ru-RU" dirty="0">
                <a:latin typeface="+mj-lt"/>
              </a:rPr>
              <a:t>Бульварная журналистика;</a:t>
            </a:r>
          </a:p>
          <a:p>
            <a:r>
              <a:rPr lang="ru-RU" b="1" dirty="0">
                <a:latin typeface="+mj-lt"/>
              </a:rPr>
              <a:t>Музыкальная журналистика</a:t>
            </a:r>
            <a:r>
              <a:rPr lang="ru-RU" dirty="0">
                <a:latin typeface="+mj-lt"/>
              </a:rPr>
              <a:t>;</a:t>
            </a:r>
          </a:p>
          <a:p>
            <a:r>
              <a:rPr lang="ru-RU" dirty="0">
                <a:latin typeface="+mj-lt"/>
              </a:rPr>
              <a:t>Спортивная журналистика;</a:t>
            </a:r>
          </a:p>
          <a:p>
            <a:r>
              <a:rPr lang="ru-RU" dirty="0">
                <a:latin typeface="+mj-lt"/>
              </a:rPr>
              <a:t>Научная журналистика;</a:t>
            </a:r>
          </a:p>
          <a:p>
            <a:r>
              <a:rPr lang="ru-RU" dirty="0">
                <a:latin typeface="+mj-lt"/>
              </a:rPr>
              <a:t>Ресторанная журналистика;</a:t>
            </a:r>
          </a:p>
          <a:p>
            <a:r>
              <a:rPr lang="ru-RU" dirty="0">
                <a:latin typeface="+mj-lt"/>
              </a:rPr>
              <a:t>Журналистские расследования;</a:t>
            </a:r>
          </a:p>
          <a:p>
            <a:r>
              <a:rPr lang="ru-RU" dirty="0">
                <a:latin typeface="+mj-lt"/>
              </a:rPr>
              <a:t>Новая журналистика;</a:t>
            </a:r>
          </a:p>
          <a:p>
            <a:r>
              <a:rPr lang="ru-RU" dirty="0">
                <a:latin typeface="+mj-lt"/>
              </a:rPr>
              <a:t>Трэвел-журналистика</a:t>
            </a:r>
            <a:r>
              <a:rPr lang="ru-RU" dirty="0" smtClean="0">
                <a:latin typeface="+mj-lt"/>
              </a:rPr>
              <a:t>;</a:t>
            </a:r>
          </a:p>
          <a:p>
            <a:r>
              <a:rPr lang="ru-RU" dirty="0" smtClean="0">
                <a:latin typeface="+mj-lt"/>
              </a:rPr>
              <a:t>Мультимедийная журналистика;</a:t>
            </a:r>
          </a:p>
          <a:p>
            <a:r>
              <a:rPr lang="ru-RU" dirty="0" smtClean="0">
                <a:latin typeface="+mj-lt"/>
              </a:rPr>
              <a:t>Гражданская журналистика</a:t>
            </a:r>
          </a:p>
          <a:p>
            <a:r>
              <a:rPr lang="ru-RU" dirty="0" smtClean="0">
                <a:latin typeface="+mj-lt"/>
              </a:rPr>
              <a:t>Экономическая журналистика;</a:t>
            </a:r>
          </a:p>
          <a:p>
            <a:r>
              <a:rPr lang="ru-RU" dirty="0" smtClean="0">
                <a:latin typeface="+mj-lt"/>
              </a:rPr>
              <a:t>Социальная журналистика;</a:t>
            </a:r>
          </a:p>
          <a:p>
            <a:r>
              <a:rPr lang="ru-RU" dirty="0" smtClean="0">
                <a:latin typeface="+mj-lt"/>
              </a:rPr>
              <a:t>Религиозная журналистика;</a:t>
            </a:r>
          </a:p>
          <a:p>
            <a:r>
              <a:rPr lang="ru-RU" dirty="0" smtClean="0">
                <a:latin typeface="+mj-lt"/>
              </a:rPr>
              <a:t>Региональная журналистика;</a:t>
            </a:r>
          </a:p>
          <a:p>
            <a:r>
              <a:rPr lang="ru-RU" dirty="0" smtClean="0">
                <a:latin typeface="+mj-lt"/>
              </a:rPr>
              <a:t>Игровая журналистика;</a:t>
            </a:r>
          </a:p>
          <a:p>
            <a:r>
              <a:rPr lang="ru-RU" dirty="0" smtClean="0">
                <a:latin typeface="+mj-lt"/>
              </a:rPr>
              <a:t>Журналистика фактов;</a:t>
            </a:r>
          </a:p>
          <a:p>
            <a:r>
              <a:rPr lang="ru-RU" dirty="0" smtClean="0">
                <a:latin typeface="+mj-lt"/>
              </a:rPr>
              <a:t>Журналистика мнений;</a:t>
            </a:r>
          </a:p>
          <a:p>
            <a:r>
              <a:rPr lang="ru-RU" dirty="0" smtClean="0">
                <a:latin typeface="+mj-lt"/>
              </a:rPr>
              <a:t>Экологическая журналистика;</a:t>
            </a:r>
          </a:p>
          <a:p>
            <a:r>
              <a:rPr lang="ru-RU" dirty="0" smtClean="0">
                <a:latin typeface="+mj-lt"/>
              </a:rPr>
              <a:t>Интернет-журналистика;</a:t>
            </a:r>
          </a:p>
          <a:p>
            <a:r>
              <a:rPr lang="ru-RU" dirty="0" smtClean="0">
                <a:latin typeface="+mj-lt"/>
              </a:rPr>
              <a:t>Точная </a:t>
            </a:r>
            <a:r>
              <a:rPr lang="ru-RU" dirty="0" smtClean="0">
                <a:latin typeface="+mj-lt"/>
              </a:rPr>
              <a:t>журналистика …..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28534" y="1484784"/>
            <a:ext cx="6743866" cy="10217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100" dirty="0" smtClean="0">
                <a:latin typeface="+mj-lt"/>
              </a:rPr>
              <a:t>Типология </a:t>
            </a:r>
            <a:r>
              <a:rPr lang="ru-RU" sz="2100" dirty="0" smtClean="0">
                <a:latin typeface="+mj-lt"/>
              </a:rPr>
              <a:t>журналистики весьма условна, зависит от социальной направленности и общественных установок. </a:t>
            </a:r>
          </a:p>
          <a:p>
            <a:pPr marL="0" indent="0">
              <a:buNone/>
            </a:pPr>
            <a:r>
              <a:rPr lang="ru-RU" sz="2100" dirty="0" smtClean="0">
                <a:latin typeface="+mj-lt"/>
              </a:rPr>
              <a:t>В зависимости от направленности возникают профессиональные разновидности=специальная журналистика 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420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Музыкальная журналистика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5"/>
            <a:ext cx="6565344" cy="43204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+mj-lt"/>
              </a:rPr>
              <a:t>Автор учебного издания для музыковедов «Музыкальная журналистика и музыкальная критика» Татьяна Александровна Курышева, пишет: «</a:t>
            </a:r>
            <a:r>
              <a:rPr lang="ru-RU" dirty="0">
                <a:latin typeface="+mj-lt"/>
              </a:rPr>
              <a:t>Главным объектом внимания музыкальной </a:t>
            </a:r>
            <a:r>
              <a:rPr lang="ru-RU" dirty="0" smtClean="0">
                <a:latin typeface="+mj-lt"/>
              </a:rPr>
              <a:t>журналистики является </a:t>
            </a:r>
            <a:r>
              <a:rPr lang="ru-RU" dirty="0">
                <a:latin typeface="+mj-lt"/>
              </a:rPr>
              <a:t>современный музыкальный процесс. Различные составляющие музыкального процесса — как творческие, так и организационные — в равной мере значимы, поскольку </a:t>
            </a:r>
            <a:r>
              <a:rPr lang="ru-RU" dirty="0" smtClean="0">
                <a:latin typeface="+mj-lt"/>
              </a:rPr>
              <a:t>освещение «</a:t>
            </a:r>
            <a:r>
              <a:rPr lang="ru-RU" dirty="0">
                <a:latin typeface="+mj-lt"/>
              </a:rPr>
              <a:t>положения дел» во всех и в каждой в отдельности сферах должны способствовать получению максимально полной и всесторонней информации</a:t>
            </a:r>
            <a:r>
              <a:rPr lang="ru-RU" dirty="0" smtClean="0">
                <a:latin typeface="+mj-lt"/>
              </a:rPr>
              <a:t>»</a:t>
            </a:r>
          </a:p>
          <a:p>
            <a:r>
              <a:rPr lang="ru-RU" dirty="0" smtClean="0">
                <a:latin typeface="+mj-lt"/>
              </a:rPr>
              <a:t>Главная </a:t>
            </a:r>
            <a:r>
              <a:rPr lang="ru-RU" dirty="0">
                <a:latin typeface="+mj-lt"/>
              </a:rPr>
              <a:t>цель музыкальной журналистики — «поиск истины» в разных направлениях </a:t>
            </a:r>
            <a:r>
              <a:rPr lang="ru-RU" dirty="0" smtClean="0">
                <a:latin typeface="+mj-lt"/>
              </a:rPr>
              <a:t>музыкального дела </a:t>
            </a:r>
            <a:r>
              <a:rPr lang="ru-RU" dirty="0">
                <a:latin typeface="+mj-lt"/>
              </a:rPr>
              <a:t>и доведение этой истины до общественного сознания.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53785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632847" cy="12024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Музыкальная журналистика 					Музыкальная критика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344816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Размышляя </a:t>
            </a:r>
            <a:r>
              <a:rPr lang="ru-RU" dirty="0">
                <a:latin typeface="+mj-lt"/>
              </a:rPr>
              <a:t>об особенностях музыкальной журналистики</a:t>
            </a:r>
            <a:r>
              <a:rPr lang="ru-RU" dirty="0" smtClean="0">
                <a:latin typeface="+mj-lt"/>
              </a:rPr>
              <a:t>, необходимо </a:t>
            </a:r>
            <a:r>
              <a:rPr lang="ru-RU" dirty="0">
                <a:latin typeface="+mj-lt"/>
              </a:rPr>
              <a:t>развести </a:t>
            </a:r>
            <a:r>
              <a:rPr lang="ru-RU" dirty="0" smtClean="0">
                <a:latin typeface="+mj-lt"/>
              </a:rPr>
              <a:t>понятия</a:t>
            </a:r>
            <a:r>
              <a:rPr lang="ru-RU" dirty="0">
                <a:latin typeface="+mj-lt"/>
              </a:rPr>
              <a:t>, которые </a:t>
            </a:r>
            <a:r>
              <a:rPr lang="ru-RU" dirty="0" smtClean="0">
                <a:latin typeface="+mj-lt"/>
              </a:rPr>
              <a:t>нередко представляются </a:t>
            </a:r>
            <a:r>
              <a:rPr lang="ru-RU" dirty="0">
                <a:latin typeface="+mj-lt"/>
              </a:rPr>
              <a:t>синонимами: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sz="2900" i="1" dirty="0" smtClean="0">
                <a:latin typeface="+mj-lt"/>
              </a:rPr>
              <a:t>музыкальная </a:t>
            </a:r>
            <a:r>
              <a:rPr lang="ru-RU" sz="2900" i="1" dirty="0">
                <a:latin typeface="+mj-lt"/>
              </a:rPr>
              <a:t>журналистика </a:t>
            </a:r>
            <a:r>
              <a:rPr lang="ru-RU" sz="2900" i="1" dirty="0">
                <a:latin typeface="+mj-lt"/>
              </a:rPr>
              <a:t> 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     </a:t>
            </a:r>
            <a:r>
              <a:rPr lang="ru-RU" sz="2900" i="1" dirty="0" smtClean="0">
                <a:latin typeface="+mj-lt"/>
              </a:rPr>
              <a:t>музыкальная </a:t>
            </a:r>
            <a:r>
              <a:rPr lang="ru-RU" sz="2900" i="1" dirty="0">
                <a:latin typeface="+mj-lt"/>
              </a:rPr>
              <a:t>критика</a:t>
            </a:r>
            <a:r>
              <a:rPr lang="ru-RU" sz="2900" dirty="0">
                <a:latin typeface="+mj-lt"/>
              </a:rPr>
              <a:t>. </a:t>
            </a:r>
            <a:endParaRPr lang="ru-RU" sz="2900" dirty="0" smtClean="0">
              <a:latin typeface="+mj-lt"/>
            </a:endParaRPr>
          </a:p>
          <a:p>
            <a:pPr marL="0" indent="0" algn="r">
              <a:buNone/>
            </a:pPr>
            <a:r>
              <a:rPr lang="ru-RU" dirty="0" smtClean="0">
                <a:latin typeface="+mj-lt"/>
              </a:rPr>
              <a:t>Они различны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</a:rPr>
              <a:t>Понятие «</a:t>
            </a:r>
            <a:r>
              <a:rPr lang="ru-RU" sz="2900" i="1" dirty="0">
                <a:latin typeface="+mj-lt"/>
              </a:rPr>
              <a:t>музыкальная критика</a:t>
            </a:r>
            <a:r>
              <a:rPr lang="ru-RU" dirty="0">
                <a:latin typeface="+mj-lt"/>
              </a:rPr>
              <a:t>» отражает характер мыслительной деятельности — художественно-оценочной по своей природе, направленной на творческую составляющую современного для каждого журналиста музыкального процесса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  <a:p>
            <a:pPr marL="0" indent="0" algn="r">
              <a:buNone/>
            </a:pPr>
            <a:r>
              <a:rPr lang="ru-RU" dirty="0">
                <a:latin typeface="+mj-lt"/>
              </a:rPr>
              <a:t>Понятие «</a:t>
            </a:r>
            <a:r>
              <a:rPr lang="ru-RU" sz="2900" i="1" dirty="0">
                <a:latin typeface="+mj-lt"/>
              </a:rPr>
              <a:t>музыкальная журналистика</a:t>
            </a:r>
            <a:r>
              <a:rPr lang="ru-RU" dirty="0">
                <a:latin typeface="+mj-lt"/>
              </a:rPr>
              <a:t>» отражает </a:t>
            </a:r>
            <a:r>
              <a:rPr lang="ru-RU" dirty="0" smtClean="0">
                <a:latin typeface="+mj-lt"/>
              </a:rPr>
              <a:t>форму реализации </a:t>
            </a:r>
            <a:endParaRPr lang="ru-RU" dirty="0" smtClean="0">
              <a:latin typeface="+mj-lt"/>
            </a:endParaRPr>
          </a:p>
          <a:p>
            <a:pPr marL="0" indent="0" algn="r">
              <a:buNone/>
            </a:pPr>
            <a:r>
              <a:rPr lang="ru-RU" dirty="0" smtClean="0">
                <a:latin typeface="+mj-lt"/>
              </a:rPr>
              <a:t>особой </a:t>
            </a:r>
            <a:r>
              <a:rPr lang="ru-RU" dirty="0">
                <a:latin typeface="+mj-lt"/>
              </a:rPr>
              <a:t>музыкально-литературной деятельности</a:t>
            </a:r>
            <a:r>
              <a:rPr lang="ru-RU" dirty="0" smtClean="0">
                <a:latin typeface="+mj-lt"/>
              </a:rPr>
              <a:t>, принадлежащей </a:t>
            </a:r>
            <a:r>
              <a:rPr lang="ru-RU" dirty="0">
                <a:latin typeface="+mj-lt"/>
              </a:rPr>
              <a:t>системе прикладного музыковедения. </a:t>
            </a:r>
            <a:r>
              <a:rPr lang="ru-RU" dirty="0" smtClean="0">
                <a:latin typeface="+mj-lt"/>
              </a:rPr>
              <a:t>То есть </a:t>
            </a:r>
            <a:r>
              <a:rPr lang="ru-RU" dirty="0">
                <a:latin typeface="+mj-lt"/>
              </a:rPr>
              <a:t>музыкальная журналистика может служить </a:t>
            </a:r>
            <a:r>
              <a:rPr lang="ru-RU" dirty="0" smtClean="0">
                <a:latin typeface="+mj-lt"/>
              </a:rPr>
              <a:t>способом выхода </a:t>
            </a:r>
            <a:r>
              <a:rPr lang="ru-RU" dirty="0">
                <a:latin typeface="+mj-lt"/>
              </a:rPr>
              <a:t>как музыкальной критики (оценочной мысли), так </a:t>
            </a:r>
            <a:r>
              <a:rPr lang="ru-RU" dirty="0" smtClean="0">
                <a:latin typeface="+mj-lt"/>
              </a:rPr>
              <a:t>и музыкального </a:t>
            </a:r>
            <a:r>
              <a:rPr lang="ru-RU" dirty="0">
                <a:latin typeface="+mj-lt"/>
              </a:rPr>
              <a:t>просветительства, популяризации и пропаганды, любой публицистики, направленной на </a:t>
            </a:r>
            <a:r>
              <a:rPr lang="ru-RU" dirty="0" err="1">
                <a:latin typeface="+mj-lt"/>
              </a:rPr>
              <a:t>музыкальнокультурный</a:t>
            </a:r>
            <a:r>
              <a:rPr lang="ru-RU" dirty="0">
                <a:latin typeface="+mj-lt"/>
              </a:rPr>
              <a:t>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81628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2008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Таким образом, с одной стороны, </a:t>
            </a:r>
            <a:r>
              <a:rPr lang="ru-RU" sz="2600" i="1" dirty="0">
                <a:latin typeface="+mj-lt"/>
              </a:rPr>
              <a:t>музыкальная журналистика — более широкое понятие</a:t>
            </a:r>
            <a:r>
              <a:rPr lang="ru-RU" dirty="0">
                <a:latin typeface="+mj-lt"/>
              </a:rPr>
              <a:t>, охватывающее все направления музыковедческой деятельности данного рода. С другой — именно творчество является самой важной и </a:t>
            </a:r>
            <a:r>
              <a:rPr lang="ru-RU" dirty="0" smtClean="0">
                <a:latin typeface="+mj-lt"/>
              </a:rPr>
              <a:t>самой сложной </a:t>
            </a:r>
            <a:r>
              <a:rPr lang="ru-RU" dirty="0">
                <a:latin typeface="+mj-lt"/>
              </a:rPr>
              <a:t>для осмысления составляющей музыкального процесса, и именно этим исторически занимается </a:t>
            </a:r>
            <a:r>
              <a:rPr lang="ru-RU" dirty="0" smtClean="0">
                <a:latin typeface="+mj-lt"/>
              </a:rPr>
              <a:t>музыкальная критика</a:t>
            </a:r>
            <a:r>
              <a:rPr lang="ru-RU" dirty="0">
                <a:latin typeface="+mj-lt"/>
              </a:rPr>
              <a:t>.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Публичный </a:t>
            </a:r>
            <a:r>
              <a:rPr lang="ru-RU" dirty="0">
                <a:latin typeface="+mj-lt"/>
              </a:rPr>
              <a:t>выход музыкально-критической мысли в сферу общественно-художественного сознания осуществляется главным образом посредством </a:t>
            </a:r>
            <a:r>
              <a:rPr lang="ru-RU" dirty="0" smtClean="0">
                <a:latin typeface="+mj-lt"/>
              </a:rPr>
              <a:t>музыкально-критической журналистики</a:t>
            </a:r>
            <a:r>
              <a:rPr lang="ru-RU" dirty="0">
                <a:latin typeface="+mj-lt"/>
              </a:rPr>
              <a:t>. Представляется уместным особо выделить и ввести в оборот обозначения названных </a:t>
            </a:r>
            <a:r>
              <a:rPr lang="ru-RU" dirty="0" smtClean="0">
                <a:latin typeface="+mj-lt"/>
              </a:rPr>
              <a:t>двух «</a:t>
            </a:r>
            <a:r>
              <a:rPr lang="ru-RU" dirty="0" smtClean="0">
                <a:latin typeface="+mj-lt"/>
              </a:rPr>
              <a:t>подвидов</a:t>
            </a:r>
            <a:r>
              <a:rPr lang="ru-RU" dirty="0">
                <a:latin typeface="+mj-lt"/>
              </a:rPr>
              <a:t>» в традиционной трактовке понятия «музыкальная критика»:</a:t>
            </a:r>
          </a:p>
          <a:p>
            <a:r>
              <a:rPr lang="ru-RU" dirty="0">
                <a:latin typeface="+mj-lt"/>
              </a:rPr>
              <a:t>1. </a:t>
            </a:r>
            <a:r>
              <a:rPr lang="ru-RU" i="1" dirty="0" smtClean="0">
                <a:latin typeface="+mj-lt"/>
              </a:rPr>
              <a:t>Музыкально-критическая </a:t>
            </a:r>
            <a:r>
              <a:rPr lang="ru-RU" i="1" dirty="0">
                <a:latin typeface="+mj-lt"/>
              </a:rPr>
              <a:t>мысль </a:t>
            </a:r>
            <a:r>
              <a:rPr lang="ru-RU" dirty="0">
                <a:latin typeface="+mj-lt"/>
              </a:rPr>
              <a:t>— оценочный </a:t>
            </a:r>
            <a:r>
              <a:rPr lang="ru-RU" dirty="0" smtClean="0">
                <a:latin typeface="+mj-lt"/>
              </a:rPr>
              <a:t>подход к </a:t>
            </a:r>
            <a:r>
              <a:rPr lang="ru-RU" dirty="0">
                <a:latin typeface="+mj-lt"/>
              </a:rPr>
              <a:t>музыкальному искусству во всех формах его </a:t>
            </a:r>
            <a:r>
              <a:rPr lang="ru-RU" dirty="0" smtClean="0">
                <a:latin typeface="+mj-lt"/>
              </a:rPr>
              <a:t>проявления; именно </a:t>
            </a:r>
            <a:r>
              <a:rPr lang="ru-RU" dirty="0">
                <a:latin typeface="+mj-lt"/>
              </a:rPr>
              <a:t>она и есть «музыкальная критика» в точном </a:t>
            </a:r>
            <a:r>
              <a:rPr lang="ru-RU" dirty="0" smtClean="0">
                <a:latin typeface="+mj-lt"/>
              </a:rPr>
              <a:t>смысле понятия</a:t>
            </a:r>
            <a:r>
              <a:rPr lang="ru-RU" dirty="0">
                <a:latin typeface="+mj-lt"/>
              </a:rPr>
              <a:t>.</a:t>
            </a:r>
          </a:p>
          <a:p>
            <a:r>
              <a:rPr lang="ru-RU" dirty="0">
                <a:latin typeface="+mj-lt"/>
              </a:rPr>
              <a:t>2. </a:t>
            </a:r>
            <a:r>
              <a:rPr lang="ru-RU" i="1" dirty="0" smtClean="0">
                <a:latin typeface="+mj-lt"/>
              </a:rPr>
              <a:t>Музыкально-критическая журналистика </a:t>
            </a:r>
            <a:r>
              <a:rPr lang="ru-RU" dirty="0">
                <a:latin typeface="+mj-lt"/>
              </a:rPr>
              <a:t>— направленная на музыкальное творчество профессиональная </a:t>
            </a:r>
            <a:r>
              <a:rPr lang="ru-RU" dirty="0" smtClean="0">
                <a:latin typeface="+mj-lt"/>
              </a:rPr>
              <a:t>оценочная деятельность</a:t>
            </a:r>
            <a:r>
              <a:rPr lang="ru-RU" dirty="0">
                <a:latin typeface="+mj-lt"/>
              </a:rPr>
              <a:t>, реализуемая в специальных текстах (письменных или устных); а также все труды, созданные в этом жанре</a:t>
            </a:r>
          </a:p>
        </p:txBody>
      </p:sp>
    </p:spTree>
    <p:extLst>
      <p:ext uri="{BB962C8B-B14F-4D97-AF65-F5344CB8AC3E}">
        <p14:creationId xmlns:p14="http://schemas.microsoft.com/office/powerpoint/2010/main" val="23242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259632" y="764704"/>
            <a:ext cx="6768752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+mj-lt"/>
              </a:rPr>
              <a:t>Музыкальная журналистика – область прикладного музыковедения </a:t>
            </a:r>
          </a:p>
          <a:p>
            <a:r>
              <a:rPr lang="ru-RU" sz="1900" dirty="0" smtClean="0">
                <a:latin typeface="+mj-lt"/>
              </a:rPr>
              <a:t>Цели и задачи прикладного </a:t>
            </a:r>
            <a:r>
              <a:rPr lang="ru-RU" sz="1900" dirty="0" smtClean="0">
                <a:latin typeface="+mj-lt"/>
              </a:rPr>
              <a:t>музыковедения, виды деятельности, область реализации:</a:t>
            </a:r>
            <a:endParaRPr lang="ru-RU" sz="1900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21727"/>
              </p:ext>
            </p:extLst>
          </p:nvPr>
        </p:nvGraphicFramePr>
        <p:xfrm>
          <a:off x="1043607" y="2119313"/>
          <a:ext cx="712879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ОЗНАКОМЛЕНИЕ</a:t>
                      </a: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ОЦЕНКА </a:t>
                      </a: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РАСПРОСТРАНЕНИЕ</a:t>
                      </a: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Просветительство </a:t>
                      </a:r>
                    </a:p>
                    <a:p>
                      <a:r>
                        <a:rPr lang="ru-RU" sz="1600" dirty="0" smtClean="0">
                          <a:latin typeface="+mj-lt"/>
                        </a:rPr>
                        <a:t>Популяризация</a:t>
                      </a:r>
                    </a:p>
                    <a:p>
                      <a:r>
                        <a:rPr lang="ru-RU" sz="1600" dirty="0" smtClean="0">
                          <a:latin typeface="+mj-lt"/>
                        </a:rPr>
                        <a:t>Пропаганда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Музыкальная критика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Менеджмент, редактура</a:t>
                      </a: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(популярная литература о музыке и музыкантах, публичное лекторство, музыкальные теле-радио программы, интернет ресурсы о музыке;</a:t>
                      </a:r>
                    </a:p>
                    <a:p>
                      <a:endParaRPr lang="ru-RU" sz="1600" dirty="0" smtClean="0">
                        <a:latin typeface="+mj-lt"/>
                      </a:endParaRP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(пресса, </a:t>
                      </a:r>
                      <a:endParaRPr lang="ru-RU" sz="1600" dirty="0" smtClean="0"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latin typeface="+mj-lt"/>
                        </a:rPr>
                        <a:t>теле-радио </a:t>
                      </a:r>
                      <a:r>
                        <a:rPr lang="ru-RU" sz="1600" dirty="0" smtClean="0">
                          <a:latin typeface="+mj-lt"/>
                        </a:rPr>
                        <a:t>передачи, </a:t>
                      </a:r>
                      <a:r>
                        <a:rPr lang="ru-RU" sz="1600" dirty="0" err="1" smtClean="0">
                          <a:latin typeface="+mj-lt"/>
                        </a:rPr>
                        <a:t>интернет-ресурсы</a:t>
                      </a:r>
                      <a:r>
                        <a:rPr lang="ru-RU" sz="1600" dirty="0" smtClean="0">
                          <a:latin typeface="+mj-lt"/>
                        </a:rPr>
                        <a:t>)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(концертно-театральное дело, аудио-видео производство, издательское дело)</a:t>
                      </a: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24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488832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atin typeface="+mj-lt"/>
              </a:rPr>
              <a:t>Функция музыкальной журналистики </a:t>
            </a:r>
            <a:r>
              <a:rPr lang="ru-RU" dirty="0" smtClean="0">
                <a:latin typeface="+mj-lt"/>
              </a:rPr>
              <a:t>- включить слушателя в процесс активного сотворчества и сопереживания идеям и образам, выраженным на языке несловесной коммуникации.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dirty="0" smtClean="0">
                <a:latin typeface="+mj-lt"/>
              </a:rPr>
              <a:t>Музыкальный журналист = Медиум</a:t>
            </a: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dirty="0" smtClean="0">
                <a:latin typeface="+mj-lt"/>
              </a:rPr>
              <a:t>Проводник к художественным смыслам.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err="1" smtClean="0">
                <a:latin typeface="+mj-lt"/>
              </a:rPr>
              <a:t>Б.Асафьев</a:t>
            </a:r>
            <a:r>
              <a:rPr lang="ru-RU" dirty="0" smtClean="0">
                <a:latin typeface="+mj-lt"/>
              </a:rPr>
              <a:t> «</a:t>
            </a:r>
            <a:r>
              <a:rPr lang="ru-RU" i="1" dirty="0" smtClean="0">
                <a:latin typeface="+mj-lt"/>
              </a:rPr>
              <a:t>Музыку слушают многие, а слышат немногие, в особенности инструментальную… Под инструментальную музыку приятно мечтать. Слышать так, чтобы ценить искусство – это уже напряженное внимание, значит и умственный труд, умозрение</a:t>
            </a:r>
            <a:r>
              <a:rPr lang="ru-RU" dirty="0" smtClean="0">
                <a:latin typeface="+mj-lt"/>
              </a:rPr>
              <a:t>»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Т.О. Музыкальная журналистика – особая область журналистики, ориентированная на </a:t>
            </a:r>
            <a:r>
              <a:rPr lang="ru-RU" i="1" dirty="0" smtClean="0">
                <a:latin typeface="+mj-lt"/>
              </a:rPr>
              <a:t>освещение музыкальной стороны общественной жизни</a:t>
            </a:r>
            <a:r>
              <a:rPr lang="ru-RU" dirty="0" smtClean="0">
                <a:latin typeface="+mj-lt"/>
              </a:rPr>
              <a:t>. Ее обязанность – не только оценивать музыкальные произведения и качество их исполнения, но и </a:t>
            </a:r>
            <a:r>
              <a:rPr lang="ru-RU" i="1" dirty="0" smtClean="0">
                <a:latin typeface="+mj-lt"/>
              </a:rPr>
              <a:t>раскрывать массовой аудитории суть музыкального творчества</a:t>
            </a:r>
            <a:r>
              <a:rPr lang="ru-RU" dirty="0" smtClean="0">
                <a:latin typeface="+mj-lt"/>
              </a:rPr>
              <a:t>, то есть выполнять культурно-просветительскую функцию.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Музыкальный журналист сегодня: какой он?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844824"/>
            <a:ext cx="7416824" cy="45365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— </a:t>
            </a:r>
            <a:r>
              <a:rPr lang="ru-RU" sz="2900" dirty="0">
                <a:latin typeface="+mj-lt"/>
              </a:rPr>
              <a:t>человек</a:t>
            </a:r>
            <a:r>
              <a:rPr lang="ru-RU" sz="2900" i="1" dirty="0">
                <a:latin typeface="+mj-lt"/>
              </a:rPr>
              <a:t> </a:t>
            </a:r>
            <a:r>
              <a:rPr lang="ru-RU" sz="3400" i="1" dirty="0">
                <a:latin typeface="+mj-lt"/>
              </a:rPr>
              <a:t>обучен</a:t>
            </a:r>
            <a:r>
              <a:rPr lang="ru-RU" sz="2900" i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(или </a:t>
            </a:r>
            <a:r>
              <a:rPr lang="ru-RU" dirty="0" err="1">
                <a:latin typeface="+mj-lt"/>
              </a:rPr>
              <a:t>самообразован</a:t>
            </a:r>
            <a:r>
              <a:rPr lang="ru-RU" dirty="0">
                <a:latin typeface="+mj-lt"/>
              </a:rPr>
              <a:t>) избранному роду деятельности, он владеет ее спецификой в объеме, </a:t>
            </a:r>
            <a:r>
              <a:rPr lang="ru-RU" dirty="0" smtClean="0">
                <a:latin typeface="+mj-lt"/>
              </a:rPr>
              <a:t>достижимом лишь </a:t>
            </a:r>
            <a:r>
              <a:rPr lang="ru-RU" dirty="0">
                <a:latin typeface="+mj-lt"/>
              </a:rPr>
              <a:t>в условиях специальной подготовки;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— человек </a:t>
            </a:r>
            <a:r>
              <a:rPr lang="ru-RU" sz="3400" i="1" dirty="0">
                <a:latin typeface="+mj-lt"/>
              </a:rPr>
              <a:t>понимает цели и смысл своей работы</a:t>
            </a:r>
            <a:r>
              <a:rPr lang="ru-RU" sz="3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речь не </a:t>
            </a:r>
            <a:r>
              <a:rPr lang="ru-RU" dirty="0">
                <a:latin typeface="+mj-lt"/>
              </a:rPr>
              <a:t>о материальной стороне труда, хотя </a:t>
            </a:r>
            <a:r>
              <a:rPr lang="ru-RU" dirty="0" smtClean="0">
                <a:latin typeface="+mj-lt"/>
              </a:rPr>
              <a:t>для профессионала </a:t>
            </a:r>
            <a:r>
              <a:rPr lang="ru-RU" dirty="0">
                <a:latin typeface="+mj-lt"/>
              </a:rPr>
              <a:t>это и кусок хлеба);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— человек </a:t>
            </a:r>
            <a:r>
              <a:rPr lang="ru-RU" sz="3400" i="1" dirty="0">
                <a:latin typeface="+mj-lt"/>
              </a:rPr>
              <a:t>знает оптимальные пути</a:t>
            </a:r>
            <a:r>
              <a:rPr lang="ru-RU" dirty="0">
                <a:latin typeface="+mj-lt"/>
              </a:rPr>
              <a:t>, как короче и эффективнее этих целей достичь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</a:rPr>
              <a:t>В автобиографических записках «О себе» Б</a:t>
            </a:r>
            <a:r>
              <a:rPr lang="ru-RU" dirty="0" smtClean="0">
                <a:latin typeface="+mj-lt"/>
              </a:rPr>
              <a:t>. Асафьев </a:t>
            </a:r>
            <a:r>
              <a:rPr lang="ru-RU" dirty="0" smtClean="0">
                <a:latin typeface="+mj-lt"/>
              </a:rPr>
              <a:t>очень интересно </a:t>
            </a:r>
            <a:r>
              <a:rPr lang="ru-RU" dirty="0">
                <a:latin typeface="+mj-lt"/>
              </a:rPr>
              <a:t>формулирует свое становление музыкальным журналистом-критиком или, как он сам называет, — «</a:t>
            </a:r>
            <a:r>
              <a:rPr lang="ru-RU" sz="2900" i="1" dirty="0">
                <a:latin typeface="+mj-lt"/>
              </a:rPr>
              <a:t>музыкальным писателем</a:t>
            </a:r>
            <a:r>
              <a:rPr lang="ru-RU" dirty="0" smtClean="0">
                <a:latin typeface="+mj-lt"/>
              </a:rPr>
              <a:t>»: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«</a:t>
            </a:r>
            <a:r>
              <a:rPr lang="ru-RU" i="1" dirty="0">
                <a:latin typeface="+mj-lt"/>
              </a:rPr>
              <a:t>Я основательно развил в себе </a:t>
            </a:r>
            <a:r>
              <a:rPr lang="ru-RU" i="1" dirty="0" smtClean="0">
                <a:latin typeface="+mj-lt"/>
              </a:rPr>
              <a:t>процесс оценочного </a:t>
            </a:r>
            <a:r>
              <a:rPr lang="ru-RU" i="1" dirty="0">
                <a:latin typeface="+mj-lt"/>
              </a:rPr>
              <a:t>мышления, недурно знал историю музыки и историю искусств, прочитал основополагающие исследования в области </a:t>
            </a:r>
            <a:r>
              <a:rPr lang="ru-RU" i="1" dirty="0" err="1">
                <a:latin typeface="+mj-lt"/>
              </a:rPr>
              <a:t>музыко</a:t>
            </a:r>
            <a:r>
              <a:rPr lang="ru-RU" i="1" dirty="0">
                <a:latin typeface="+mj-lt"/>
              </a:rPr>
              <a:t>- и искусствознания, следил за литературой, понимал эстетические учения, сам прошел ряд исторических </a:t>
            </a:r>
            <a:r>
              <a:rPr lang="ru-RU" i="1" dirty="0" smtClean="0">
                <a:latin typeface="+mj-lt"/>
              </a:rPr>
              <a:t>и философских </a:t>
            </a:r>
            <a:r>
              <a:rPr lang="ru-RU" i="1" dirty="0">
                <a:latin typeface="+mj-lt"/>
              </a:rPr>
              <a:t>дисциплин, обладал чутким слухом</a:t>
            </a:r>
            <a:r>
              <a:rPr lang="ru-RU" dirty="0" smtClean="0">
                <a:latin typeface="+mj-lt"/>
              </a:rPr>
              <a:t>»</a:t>
            </a:r>
          </a:p>
          <a:p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Пришла пора передать слово Мастерам музыкальной журналистики!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83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968552"/>
          </a:xfrm>
        </p:spPr>
        <p:txBody>
          <a:bodyPr>
            <a:normAutofit fontScale="70000" lnSpcReduction="20000"/>
          </a:bodyPr>
          <a:lstStyle/>
          <a:p>
            <a:r>
              <a:rPr lang="ru-RU" sz="1800" dirty="0"/>
              <a:t>Журналистику нередко называют </a:t>
            </a:r>
            <a:endParaRPr lang="ru-RU" sz="1800" dirty="0" smtClean="0"/>
          </a:p>
          <a:p>
            <a:pPr marL="365760" lvl="1" indent="0">
              <a:buNone/>
            </a:pPr>
            <a:r>
              <a:rPr lang="ru-RU" dirty="0"/>
              <a:t>	</a:t>
            </a:r>
            <a:r>
              <a:rPr lang="ru-RU" dirty="0" smtClean="0"/>
              <a:t>		</a:t>
            </a:r>
            <a:r>
              <a:rPr lang="ru-RU" sz="2700" dirty="0" smtClean="0"/>
              <a:t>«</a:t>
            </a:r>
            <a:r>
              <a:rPr lang="ru-RU" sz="2700" dirty="0"/>
              <a:t>четвертой властью</a:t>
            </a:r>
            <a:r>
              <a:rPr lang="ru-RU" sz="2700" dirty="0" smtClean="0"/>
              <a:t>»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1800" dirty="0" smtClean="0"/>
              <a:t>Наряду </a:t>
            </a:r>
            <a:r>
              <a:rPr lang="ru-RU" sz="1800" dirty="0"/>
              <a:t>с тремя основными, независимыми друг от друга </a:t>
            </a:r>
            <a:r>
              <a:rPr lang="ru-RU" sz="1800" dirty="0" smtClean="0"/>
              <a:t>ветвями власти </a:t>
            </a:r>
            <a:r>
              <a:rPr lang="ru-RU" dirty="0"/>
              <a:t>— законодательной, </a:t>
            </a:r>
            <a:endParaRPr lang="ru-RU" dirty="0" smtClean="0"/>
          </a:p>
          <a:p>
            <a:pPr marL="1051560" lvl="3" indent="0">
              <a:buNone/>
            </a:pPr>
            <a:r>
              <a:rPr lang="ru-RU" dirty="0"/>
              <a:t>	</a:t>
            </a:r>
            <a:r>
              <a:rPr lang="ru-RU" sz="2500" dirty="0" smtClean="0"/>
              <a:t>исполнительной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					</a:t>
            </a:r>
            <a:r>
              <a:rPr lang="ru-RU" sz="2700" dirty="0" smtClean="0"/>
              <a:t>судебной</a:t>
            </a:r>
            <a:r>
              <a:rPr lang="ru-RU" dirty="0"/>
              <a:t>, </a:t>
            </a:r>
            <a:r>
              <a:rPr lang="ru-RU" dirty="0" smtClean="0"/>
              <a:t> </a:t>
            </a:r>
          </a:p>
          <a:p>
            <a:pPr marL="1051560" lvl="3" indent="0">
              <a:buNone/>
            </a:pPr>
            <a:r>
              <a:rPr lang="ru-RU" dirty="0"/>
              <a:t>	</a:t>
            </a:r>
            <a:r>
              <a:rPr lang="ru-RU" dirty="0" smtClean="0"/>
              <a:t>	           современная </a:t>
            </a:r>
            <a:r>
              <a:rPr lang="ru-RU" sz="2700" dirty="0" smtClean="0"/>
              <a:t>журналистика</a:t>
            </a:r>
            <a:r>
              <a:rPr lang="ru-RU" dirty="0" smtClean="0"/>
              <a:t> </a:t>
            </a:r>
          </a:p>
          <a:p>
            <a:pPr marL="1051560" lvl="3" indent="0">
              <a:buNone/>
            </a:pPr>
            <a:r>
              <a:rPr lang="ru-RU" dirty="0" smtClean="0"/>
              <a:t>призвана </a:t>
            </a:r>
            <a:r>
              <a:rPr lang="ru-RU" dirty="0"/>
              <a:t>со своей стороны способствовать полноценному функционированию демократического общества.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 smtClean="0"/>
              <a:t>Ее </a:t>
            </a:r>
            <a:r>
              <a:rPr lang="ru-RU" sz="2000" dirty="0"/>
              <a:t>главное </a:t>
            </a:r>
            <a:r>
              <a:rPr lang="ru-RU" sz="2700" dirty="0"/>
              <a:t>предназначение</a:t>
            </a:r>
            <a:r>
              <a:rPr lang="ru-RU" dirty="0"/>
              <a:t> — </a:t>
            </a:r>
            <a:r>
              <a:rPr lang="ru-RU" sz="2700" dirty="0"/>
              <a:t>обеспечивать </a:t>
            </a:r>
            <a:r>
              <a:rPr lang="ru-RU" sz="2000" dirty="0"/>
              <a:t>обществу всестороннюю и объективную</a:t>
            </a:r>
            <a:r>
              <a:rPr lang="ru-RU" dirty="0"/>
              <a:t> </a:t>
            </a:r>
            <a:r>
              <a:rPr lang="ru-RU" sz="2700" dirty="0"/>
              <a:t>информацию</a:t>
            </a:r>
            <a:r>
              <a:rPr lang="ru-RU" dirty="0"/>
              <a:t> </a:t>
            </a:r>
            <a:r>
              <a:rPr lang="ru-RU" sz="2000" dirty="0"/>
              <a:t>обо </a:t>
            </a:r>
            <a:r>
              <a:rPr lang="ru-RU" sz="2000" dirty="0" smtClean="0"/>
              <a:t>всем, что </a:t>
            </a:r>
            <a:r>
              <a:rPr lang="ru-RU" sz="2000" dirty="0"/>
              <a:t>в нем происходит. </a:t>
            </a:r>
            <a:endParaRPr lang="ru-RU" sz="2000" dirty="0" smtClean="0"/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 smtClean="0"/>
              <a:t>Не </a:t>
            </a:r>
            <a:r>
              <a:rPr lang="ru-RU" sz="2000" dirty="0"/>
              <a:t>случайно говорят: </a:t>
            </a:r>
            <a:endParaRPr lang="ru-RU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2700" dirty="0" smtClean="0"/>
              <a:t>«Тот</a:t>
            </a:r>
            <a:r>
              <a:rPr lang="ru-RU" sz="2700" dirty="0"/>
              <a:t>, кто </a:t>
            </a:r>
            <a:r>
              <a:rPr lang="ru-RU" sz="2700" dirty="0" smtClean="0"/>
              <a:t>владеет информацией</a:t>
            </a:r>
            <a:r>
              <a:rPr lang="ru-RU" sz="2700" dirty="0"/>
              <a:t>, — владеет </a:t>
            </a:r>
            <a:r>
              <a:rPr lang="ru-RU" sz="2700" dirty="0" smtClean="0"/>
              <a:t>миром».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 smtClean="0"/>
              <a:t>С </a:t>
            </a:r>
            <a:r>
              <a:rPr lang="ru-RU" sz="2000" dirty="0"/>
              <a:t>точки зрения журналистики — «миром» общественного сознания</a:t>
            </a:r>
          </a:p>
        </p:txBody>
      </p:sp>
    </p:spTree>
    <p:extLst>
      <p:ext uri="{BB962C8B-B14F-4D97-AF65-F5344CB8AC3E}">
        <p14:creationId xmlns:p14="http://schemas.microsoft.com/office/powerpoint/2010/main" val="10022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965245" cy="1202485"/>
          </a:xfrm>
        </p:spPr>
        <p:txBody>
          <a:bodyPr/>
          <a:lstStyle/>
          <a:p>
            <a:r>
              <a:rPr lang="ru-RU" dirty="0" smtClean="0"/>
              <a:t>Функции журналистики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784"/>
            <a:ext cx="6768752" cy="4454309"/>
          </a:xfrm>
        </p:spPr>
        <p:txBody>
          <a:bodyPr>
            <a:noAutofit/>
          </a:bodyPr>
          <a:lstStyle/>
          <a:p>
            <a:r>
              <a:rPr lang="ru-RU" sz="1200" b="1" u="sng" dirty="0">
                <a:latin typeface="+mj-lt"/>
              </a:rPr>
              <a:t>Информационная</a:t>
            </a:r>
            <a:r>
              <a:rPr lang="ru-RU" sz="1200" dirty="0">
                <a:latin typeface="+mj-lt"/>
              </a:rPr>
              <a:t> функция - предоставлять информацию, необходимую для того, чтобы </a:t>
            </a:r>
            <a:r>
              <a:rPr lang="en-US" sz="1200" dirty="0" smtClean="0">
                <a:latin typeface="+mj-lt"/>
              </a:rPr>
              <a:t>	</a:t>
            </a:r>
            <a:r>
              <a:rPr lang="ru-RU" sz="1200" dirty="0" smtClean="0">
                <a:latin typeface="+mj-lt"/>
              </a:rPr>
              <a:t>граждане </a:t>
            </a:r>
            <a:r>
              <a:rPr lang="ru-RU" sz="1200" dirty="0">
                <a:latin typeface="+mj-lt"/>
              </a:rPr>
              <a:t>страны могли определить свою позицию в общественно важных </a:t>
            </a:r>
            <a:r>
              <a:rPr lang="ru-RU" sz="1200" dirty="0" smtClean="0">
                <a:latin typeface="+mj-lt"/>
              </a:rPr>
              <a:t>вопросах</a:t>
            </a:r>
            <a:r>
              <a:rPr lang="en-US" sz="1200" dirty="0" smtClean="0">
                <a:latin typeface="+mj-lt"/>
              </a:rPr>
              <a:t>  </a:t>
            </a:r>
          </a:p>
          <a:p>
            <a:endParaRPr lang="en-US" sz="1200" b="1" u="sng" dirty="0">
              <a:latin typeface="+mj-lt"/>
            </a:endParaRPr>
          </a:p>
          <a:p>
            <a:r>
              <a:rPr lang="ru-RU" sz="1200" b="1" u="sng" dirty="0" smtClean="0">
                <a:latin typeface="+mj-lt"/>
              </a:rPr>
              <a:t>Коммуникационная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функция  - обмен </a:t>
            </a:r>
            <a:r>
              <a:rPr lang="ru-RU" sz="1200" dirty="0" smtClean="0">
                <a:latin typeface="+mj-lt"/>
              </a:rPr>
              <a:t>информацией</a:t>
            </a:r>
            <a:r>
              <a:rPr lang="en-US" sz="1200" dirty="0" smtClean="0">
                <a:latin typeface="+mj-lt"/>
              </a:rPr>
              <a:t>   </a:t>
            </a:r>
            <a:endParaRPr lang="ru-RU" sz="1200" dirty="0" smtClean="0">
              <a:latin typeface="+mj-lt"/>
            </a:endParaRPr>
          </a:p>
          <a:p>
            <a:endParaRPr lang="ru-RU" sz="1200" dirty="0" smtClean="0">
              <a:latin typeface="+mj-lt"/>
            </a:endParaRPr>
          </a:p>
          <a:p>
            <a:r>
              <a:rPr lang="ru-RU" sz="1200" b="1" u="sng" dirty="0">
                <a:latin typeface="+mj-lt"/>
              </a:rPr>
              <a:t>Идеологическая</a:t>
            </a:r>
            <a:r>
              <a:rPr lang="ru-RU" sz="1200" b="1" dirty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функция – трансляция официальной идеологии, формирование </a:t>
            </a:r>
            <a:r>
              <a:rPr lang="en-US" sz="1200" dirty="0" smtClean="0">
                <a:latin typeface="+mj-lt"/>
              </a:rPr>
              <a:t>	</a:t>
            </a:r>
            <a:r>
              <a:rPr lang="ru-RU" sz="1200" dirty="0" smtClean="0">
                <a:latin typeface="+mj-lt"/>
              </a:rPr>
              <a:t>общественного </a:t>
            </a:r>
            <a:r>
              <a:rPr lang="ru-RU" sz="1200" dirty="0" smtClean="0">
                <a:latin typeface="+mj-lt"/>
              </a:rPr>
              <a:t>мнения</a:t>
            </a:r>
          </a:p>
          <a:p>
            <a:endParaRPr lang="ru-RU" sz="1200" dirty="0" smtClean="0">
              <a:latin typeface="+mj-lt"/>
            </a:endParaRPr>
          </a:p>
          <a:p>
            <a:r>
              <a:rPr lang="ru-RU" sz="1200" b="1" u="sng" dirty="0">
                <a:latin typeface="+mj-lt"/>
              </a:rPr>
              <a:t>Культурно-образовательная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функция – отражение культурного уровня, </a:t>
            </a:r>
            <a:endParaRPr lang="en-US" sz="1200" dirty="0" smtClean="0">
              <a:latin typeface="+mj-lt"/>
            </a:endParaRPr>
          </a:p>
          <a:p>
            <a:pPr marL="0" indent="0">
              <a:buNone/>
            </a:pPr>
            <a:r>
              <a:rPr lang="en-US" sz="1200" dirty="0" smtClean="0">
                <a:latin typeface="+mj-lt"/>
              </a:rPr>
              <a:t>	</a:t>
            </a:r>
            <a:r>
              <a:rPr lang="ru-RU" sz="1200" dirty="0" smtClean="0">
                <a:latin typeface="+mj-lt"/>
              </a:rPr>
              <a:t>передача </a:t>
            </a:r>
            <a:r>
              <a:rPr lang="ru-RU" sz="1200" dirty="0" smtClean="0">
                <a:latin typeface="+mj-lt"/>
              </a:rPr>
              <a:t>знаний, ценностей</a:t>
            </a:r>
          </a:p>
          <a:p>
            <a:endParaRPr lang="ru-RU" sz="1200" dirty="0" smtClean="0">
              <a:latin typeface="+mj-lt"/>
            </a:endParaRPr>
          </a:p>
          <a:p>
            <a:r>
              <a:rPr lang="ru-RU" sz="1200" b="1" u="sng" dirty="0">
                <a:latin typeface="+mj-lt"/>
              </a:rPr>
              <a:t>Организаторская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функция – воздействие на поведение социальных институтов</a:t>
            </a:r>
          </a:p>
          <a:p>
            <a:endParaRPr lang="ru-RU" sz="1200" dirty="0" smtClean="0">
              <a:latin typeface="+mj-lt"/>
            </a:endParaRPr>
          </a:p>
          <a:p>
            <a:r>
              <a:rPr lang="ru-RU" sz="1200" b="1" u="sng" dirty="0">
                <a:latin typeface="+mj-lt"/>
              </a:rPr>
              <a:t>Рекреативная</a:t>
            </a:r>
            <a:r>
              <a:rPr lang="ru-RU" sz="1200" dirty="0">
                <a:latin typeface="+mj-lt"/>
              </a:rPr>
              <a:t> функция - (лат. </a:t>
            </a:r>
            <a:r>
              <a:rPr lang="en-US" sz="1200" dirty="0" err="1">
                <a:latin typeface="+mj-lt"/>
              </a:rPr>
              <a:t>recreatio</a:t>
            </a:r>
            <a:r>
              <a:rPr lang="en-US" sz="1200" dirty="0">
                <a:latin typeface="+mj-lt"/>
              </a:rPr>
              <a:t> — «</a:t>
            </a:r>
            <a:r>
              <a:rPr lang="ru-RU" sz="1200" dirty="0">
                <a:latin typeface="+mj-lt"/>
              </a:rPr>
              <a:t>восстановление») создании условий для отдыха, интересного проведения досуга, приятного заполнения свободного </a:t>
            </a:r>
            <a:r>
              <a:rPr lang="ru-RU" sz="1200" dirty="0" smtClean="0">
                <a:latin typeface="+mj-lt"/>
              </a:rPr>
              <a:t>времени</a:t>
            </a:r>
          </a:p>
          <a:p>
            <a:endParaRPr lang="ru-RU" sz="1200" dirty="0" smtClean="0">
              <a:latin typeface="+mj-lt"/>
            </a:endParaRPr>
          </a:p>
          <a:p>
            <a:r>
              <a:rPr lang="ru-RU" sz="1200" b="1" u="sng" dirty="0">
                <a:latin typeface="+mj-lt"/>
              </a:rPr>
              <a:t>Рекламно-справочная</a:t>
            </a:r>
            <a:r>
              <a:rPr lang="ru-RU" sz="1200" dirty="0">
                <a:latin typeface="+mj-lt"/>
              </a:rPr>
              <a:t> - </a:t>
            </a:r>
            <a:r>
              <a:rPr lang="ru-RU" sz="1200" dirty="0" smtClean="0">
                <a:latin typeface="+mj-lt"/>
              </a:rPr>
              <a:t>информирование </a:t>
            </a:r>
            <a:r>
              <a:rPr lang="ru-RU" sz="1200" dirty="0">
                <a:latin typeface="+mj-lt"/>
              </a:rPr>
              <a:t>о товарах и </a:t>
            </a:r>
            <a:r>
              <a:rPr lang="ru-RU" sz="1200" dirty="0" smtClean="0">
                <a:latin typeface="+mj-lt"/>
              </a:rPr>
              <a:t>услугах, формирование спроса, влияние на потребности</a:t>
            </a:r>
          </a:p>
          <a:p>
            <a:pPr marL="0" indent="0">
              <a:buNone/>
            </a:pPr>
            <a:r>
              <a:rPr lang="ru-RU" sz="1200" dirty="0" smtClean="0">
                <a:latin typeface="+mj-lt"/>
              </a:rPr>
              <a:t>Основой </a:t>
            </a:r>
            <a:r>
              <a:rPr lang="ru-RU" sz="1200" dirty="0">
                <a:latin typeface="+mj-lt"/>
              </a:rPr>
              <a:t>всех журналистских произведений является факт. </a:t>
            </a:r>
            <a:endParaRPr lang="ru-RU" sz="1200" dirty="0" smtClean="0">
              <a:latin typeface="+mj-lt"/>
            </a:endParaRPr>
          </a:p>
          <a:p>
            <a:pPr marL="0" indent="0">
              <a:buNone/>
            </a:pPr>
            <a:r>
              <a:rPr lang="ru-RU" sz="1200" b="1" u="sng" dirty="0" smtClean="0">
                <a:latin typeface="+mj-lt"/>
              </a:rPr>
              <a:t>Факт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— это свершившееся событие. Факты являются основой информации. Факт обладает следующими свойствами: достоверностью, свежестью, правдивостью, общественной значимостью, он не должен быть банальным</a:t>
            </a:r>
            <a:r>
              <a:rPr lang="ru-RU" sz="1200" dirty="0" smtClean="0">
                <a:latin typeface="+mj-lt"/>
              </a:rPr>
              <a:t>.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869641" y="3391705"/>
            <a:ext cx="703343" cy="32461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897650" y="1487879"/>
            <a:ext cx="576064" cy="3737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933280" y="4149080"/>
            <a:ext cx="576064" cy="53688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97650" y="2708920"/>
            <a:ext cx="5295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6273750"/>
              </p:ext>
            </p:extLst>
          </p:nvPr>
        </p:nvGraphicFramePr>
        <p:xfrm>
          <a:off x="738310" y="2132856"/>
          <a:ext cx="960642" cy="5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ятно 2 9"/>
          <p:cNvSpPr/>
          <p:nvPr/>
        </p:nvSpPr>
        <p:spPr>
          <a:xfrm>
            <a:off x="931150" y="4941168"/>
            <a:ext cx="703343" cy="67322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88638"/>
              </p:ext>
            </p:extLst>
          </p:nvPr>
        </p:nvGraphicFramePr>
        <p:xfrm>
          <a:off x="844735" y="1412776"/>
          <a:ext cx="667959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451"/>
                <a:gridCol w="1386331"/>
                <a:gridCol w="1197286"/>
                <a:gridCol w="22055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Род/ Вид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Инструмент воздействия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Тип контента</a:t>
                      </a: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Каналы</a:t>
                      </a:r>
                      <a:r>
                        <a:rPr lang="ru-RU" sz="1400" baseline="0" dirty="0" smtClean="0">
                          <a:latin typeface="+mj-lt"/>
                        </a:rPr>
                        <a:t> распространения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Пресса </a:t>
                      </a:r>
                      <a:endParaRPr lang="ru-RU" sz="1400" b="1" dirty="0" smtClean="0">
                        <a:latin typeface="+mj-lt"/>
                      </a:endParaRPr>
                    </a:p>
                    <a:p>
                      <a:r>
                        <a:rPr lang="ru-RU" sz="1400" dirty="0" smtClean="0">
                          <a:latin typeface="+mj-lt"/>
                        </a:rPr>
                        <a:t>печатная </a:t>
                      </a:r>
                      <a:r>
                        <a:rPr lang="ru-RU" sz="1400" dirty="0" smtClean="0">
                          <a:latin typeface="+mj-lt"/>
                        </a:rPr>
                        <a:t>журналистика)</a:t>
                      </a: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напечатанное слово</a:t>
                      </a: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визуальный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газеты, журналы, альманахи, 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r>
                        <a:rPr lang="ru-RU" sz="1400" dirty="0" smtClean="0">
                          <a:latin typeface="+mj-lt"/>
                        </a:rPr>
                        <a:t>листовки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Радио-</a:t>
                      </a:r>
                    </a:p>
                    <a:p>
                      <a:r>
                        <a:rPr lang="ru-RU" sz="1400" dirty="0" smtClean="0">
                          <a:latin typeface="+mj-lt"/>
                        </a:rPr>
                        <a:t>журналистика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звук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аудиальный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 радио на FM-частотах, кабельное радио, интернет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Теле-</a:t>
                      </a:r>
                    </a:p>
                    <a:p>
                      <a:r>
                        <a:rPr lang="ru-RU" sz="1400" dirty="0" smtClean="0">
                          <a:latin typeface="+mj-lt"/>
                        </a:rPr>
                        <a:t>Журналистика</a:t>
                      </a:r>
                    </a:p>
                    <a:p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видео</a:t>
                      </a: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аудио-визуальный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телевидение (аналоговое, 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r>
                        <a:rPr lang="ru-RU" sz="1400" dirty="0" smtClean="0">
                          <a:latin typeface="+mj-lt"/>
                        </a:rPr>
                        <a:t>кабельное</a:t>
                      </a:r>
                      <a:r>
                        <a:rPr lang="ru-RU" sz="1400" dirty="0" smtClean="0">
                          <a:latin typeface="+mj-lt"/>
                        </a:rPr>
                        <a:t>, спутниковое), 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r>
                        <a:rPr lang="ru-RU" sz="1400" dirty="0" smtClean="0">
                          <a:latin typeface="+mj-lt"/>
                        </a:rPr>
                        <a:t>Интернет</a:t>
                      </a: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34521" y="548681"/>
            <a:ext cx="6965245" cy="100811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Роды/Виды </a:t>
            </a:r>
            <a:r>
              <a:rPr lang="ru-RU" sz="3600" dirty="0"/>
              <a:t>журналистики</a:t>
            </a:r>
          </a:p>
        </p:txBody>
      </p:sp>
      <p:sp>
        <p:nvSpPr>
          <p:cNvPr id="2" name="Управляющая кнопка: звук 1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3734968" y="3356992"/>
            <a:ext cx="377192" cy="4492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ведения 2">
            <a:hlinkClick r:id="" action="ppaction://noaction" highlightClick="1"/>
          </p:cNvPr>
          <p:cNvSpPr/>
          <p:nvPr/>
        </p:nvSpPr>
        <p:spPr>
          <a:xfrm>
            <a:off x="3734968" y="2564904"/>
            <a:ext cx="377192" cy="4492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фильм 5">
            <a:hlinkClick r:id="" action="ppaction://noaction" highlightClick="1"/>
          </p:cNvPr>
          <p:cNvSpPr/>
          <p:nvPr/>
        </p:nvSpPr>
        <p:spPr>
          <a:xfrm>
            <a:off x="3779912" y="5373216"/>
            <a:ext cx="377192" cy="39434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74" y="5373216"/>
            <a:ext cx="37836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70" y="5373216"/>
            <a:ext cx="36490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150">
            <a:off x="7077770" y="495912"/>
            <a:ext cx="1832588" cy="258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9882">
            <a:off x="7086622" y="3127025"/>
            <a:ext cx="2185127" cy="145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501">
            <a:off x="7004567" y="4833060"/>
            <a:ext cx="1848165" cy="187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4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65245" cy="1202485"/>
          </a:xfrm>
        </p:spPr>
        <p:txBody>
          <a:bodyPr/>
          <a:lstStyle/>
          <a:p>
            <a:r>
              <a:rPr lang="ru-RU" dirty="0"/>
              <a:t>Жанры журналистики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6912768" cy="43924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+mj-lt"/>
              </a:rPr>
              <a:t>Классификация </a:t>
            </a:r>
            <a:r>
              <a:rPr lang="ru-RU" dirty="0">
                <a:latin typeface="+mj-lt"/>
              </a:rPr>
              <a:t>журналистских жанров во многом схожа с системой литературных жанров. </a:t>
            </a:r>
            <a:r>
              <a:rPr lang="ru-RU" dirty="0" smtClean="0">
                <a:latin typeface="+mj-lt"/>
              </a:rPr>
              <a:t>Ещё </a:t>
            </a:r>
            <a:r>
              <a:rPr lang="ru-RU" dirty="0">
                <a:latin typeface="+mj-lt"/>
              </a:rPr>
              <a:t>в середине IV в. до н. э. Аристотель в фундаментальных трудах «Поэтика» и «Риторика» обосновал деление литературы на роды в зависимости от способа отражения реальной действительности (поэзия — особый вид лирики, проза — эпическое произведение, драма — диалог).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Существуют различные способы </a:t>
            </a:r>
            <a:r>
              <a:rPr lang="ru-RU" dirty="0">
                <a:latin typeface="+mj-lt"/>
              </a:rPr>
              <a:t>классификации журналистских </a:t>
            </a:r>
            <a:r>
              <a:rPr lang="ru-RU" dirty="0" smtClean="0">
                <a:latin typeface="+mj-lt"/>
              </a:rPr>
              <a:t>жанров. Самый </a:t>
            </a:r>
            <a:r>
              <a:rPr lang="ru-RU" dirty="0">
                <a:latin typeface="+mj-lt"/>
              </a:rPr>
              <a:t>распространённый способ предусматривает их деление </a:t>
            </a:r>
            <a:r>
              <a:rPr lang="ru-RU" dirty="0" smtClean="0">
                <a:latin typeface="+mj-lt"/>
              </a:rPr>
              <a:t>на:</a:t>
            </a:r>
          </a:p>
          <a:p>
            <a:pPr marL="0" indent="0">
              <a:buNone/>
            </a:pPr>
            <a:endParaRPr lang="ru-RU" sz="1600" dirty="0" smtClean="0">
              <a:latin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</a:rPr>
              <a:t>-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информационные, </a:t>
            </a:r>
            <a:endParaRPr lang="ru-RU" dirty="0" smtClean="0">
              <a:latin typeface="+mj-lt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аналитические,</a:t>
            </a: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художественно-публицистические</a:t>
            </a:r>
            <a:r>
              <a:rPr lang="ru-RU" dirty="0">
                <a:latin typeface="+mj-lt"/>
              </a:rPr>
              <a:t>. </a:t>
            </a:r>
            <a:endParaRPr lang="ru-RU" dirty="0" smtClean="0">
              <a:latin typeface="+mj-lt"/>
            </a:endParaRPr>
          </a:p>
          <a:p>
            <a:pPr>
              <a:buFontTx/>
              <a:buChar char="-"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Но </a:t>
            </a:r>
            <a:r>
              <a:rPr lang="ru-RU" dirty="0">
                <a:latin typeface="+mj-lt"/>
              </a:rPr>
              <a:t>встречаются и другие способы, </a:t>
            </a:r>
            <a:r>
              <a:rPr lang="ru-RU" dirty="0" smtClean="0">
                <a:latin typeface="+mj-lt"/>
              </a:rPr>
              <a:t>например…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8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6196405" cy="3168352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+mj-lt"/>
              </a:rPr>
              <a:t>Исследователь </a:t>
            </a:r>
            <a:r>
              <a:rPr lang="ru-RU" sz="1800" b="1" dirty="0">
                <a:latin typeface="+mj-lt"/>
              </a:rPr>
              <a:t>Лев </a:t>
            </a:r>
            <a:r>
              <a:rPr lang="ru-RU" sz="1800" b="1" dirty="0" err="1">
                <a:latin typeface="+mj-lt"/>
              </a:rPr>
              <a:t>Кройчик</a:t>
            </a:r>
            <a:r>
              <a:rPr lang="ru-RU" sz="1800" b="1" dirty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под жанром подразумевает «</a:t>
            </a:r>
            <a:r>
              <a:rPr lang="ru-RU" sz="1800" dirty="0" smtClean="0">
                <a:latin typeface="+mj-lt"/>
              </a:rPr>
              <a:t>особую форму </a:t>
            </a:r>
            <a:r>
              <a:rPr lang="ru-RU" sz="1800" dirty="0">
                <a:latin typeface="+mj-lt"/>
              </a:rPr>
              <a:t>организации</a:t>
            </a:r>
            <a:r>
              <a:rPr lang="ru-RU" sz="1600" dirty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жизненного материала, </a:t>
            </a:r>
            <a:r>
              <a:rPr lang="ru-RU" sz="1400" dirty="0" smtClean="0">
                <a:latin typeface="+mj-lt"/>
              </a:rPr>
              <a:t>представляющую </a:t>
            </a:r>
            <a:r>
              <a:rPr lang="ru-RU" sz="1400" dirty="0">
                <a:latin typeface="+mj-lt"/>
              </a:rPr>
              <a:t>собой </a:t>
            </a:r>
            <a:r>
              <a:rPr lang="ru-RU" sz="1800" dirty="0">
                <a:latin typeface="+mj-lt"/>
              </a:rPr>
              <a:t>специфическую совокупность</a:t>
            </a:r>
            <a:r>
              <a:rPr lang="ru-RU" sz="1400" dirty="0">
                <a:latin typeface="+mj-lt"/>
              </a:rPr>
              <a:t> структурно-композиционных </a:t>
            </a:r>
            <a:r>
              <a:rPr lang="ru-RU" sz="1400" dirty="0" smtClean="0">
                <a:latin typeface="+mj-lt"/>
              </a:rPr>
              <a:t>признаков».</a:t>
            </a:r>
          </a:p>
          <a:p>
            <a:pPr marL="0" indent="0">
              <a:buNone/>
            </a:pPr>
            <a:r>
              <a:rPr lang="ru-RU" sz="1400" dirty="0" err="1" smtClean="0">
                <a:latin typeface="+mj-lt"/>
              </a:rPr>
              <a:t>Кройчик</a:t>
            </a:r>
            <a:r>
              <a:rPr lang="ru-RU" sz="1400" dirty="0" smtClean="0">
                <a:latin typeface="+mj-lt"/>
              </a:rPr>
              <a:t> разделяет </a:t>
            </a:r>
            <a:r>
              <a:rPr lang="ru-RU" sz="1400" dirty="0">
                <a:latin typeface="+mj-lt"/>
              </a:rPr>
              <a:t>тексты на</a:t>
            </a:r>
            <a:r>
              <a:rPr lang="ru-RU" sz="1400" dirty="0" smtClean="0">
                <a:latin typeface="+mj-lt"/>
              </a:rPr>
              <a:t>:</a:t>
            </a:r>
            <a:endParaRPr lang="ru-RU" sz="1400" dirty="0">
              <a:latin typeface="+mj-lt"/>
            </a:endParaRPr>
          </a:p>
          <a:p>
            <a:pPr marL="0" indent="0">
              <a:buNone/>
            </a:pPr>
            <a:r>
              <a:rPr lang="ru-RU" sz="1400" dirty="0" smtClean="0">
                <a:latin typeface="+mj-lt"/>
              </a:rPr>
              <a:t>- </a:t>
            </a:r>
            <a:r>
              <a:rPr lang="ru-RU" sz="1400" i="1" dirty="0" smtClean="0">
                <a:latin typeface="+mj-lt"/>
              </a:rPr>
              <a:t>Оперативно-новостные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— все виды заметок.</a:t>
            </a:r>
          </a:p>
          <a:p>
            <a:pPr marL="0" indent="0">
              <a:buNone/>
            </a:pPr>
            <a:r>
              <a:rPr lang="ru-RU" sz="1400" dirty="0" smtClean="0">
                <a:latin typeface="+mj-lt"/>
              </a:rPr>
              <a:t>- </a:t>
            </a:r>
            <a:r>
              <a:rPr lang="ru-RU" sz="1400" i="1" dirty="0" smtClean="0">
                <a:latin typeface="+mj-lt"/>
              </a:rPr>
              <a:t>Оперативно-исследовательские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— отчёт, репортаж, интервью.</a:t>
            </a:r>
          </a:p>
          <a:p>
            <a:pPr marL="0" indent="0">
              <a:buNone/>
            </a:pPr>
            <a:r>
              <a:rPr lang="ru-RU" sz="1400" dirty="0" smtClean="0">
                <a:latin typeface="+mj-lt"/>
              </a:rPr>
              <a:t>- </a:t>
            </a:r>
            <a:r>
              <a:rPr lang="ru-RU" sz="1400" i="1" dirty="0" err="1" smtClean="0">
                <a:latin typeface="+mj-lt"/>
              </a:rPr>
              <a:t>Исследовательско</a:t>
            </a:r>
            <a:r>
              <a:rPr lang="ru-RU" sz="1400" i="1" dirty="0" smtClean="0">
                <a:latin typeface="+mj-lt"/>
              </a:rPr>
              <a:t>-новостные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— рецензия, корреспонденция, комментарий.</a:t>
            </a:r>
          </a:p>
          <a:p>
            <a:pPr marL="0" indent="0">
              <a:buNone/>
            </a:pPr>
            <a:r>
              <a:rPr lang="ru-RU" sz="1400" dirty="0" smtClean="0">
                <a:latin typeface="+mj-lt"/>
              </a:rPr>
              <a:t>- </a:t>
            </a:r>
            <a:r>
              <a:rPr lang="ru-RU" sz="1400" i="1" dirty="0" smtClean="0">
                <a:latin typeface="+mj-lt"/>
              </a:rPr>
              <a:t>Исследовательские </a:t>
            </a:r>
            <a:r>
              <a:rPr lang="ru-RU" sz="1400" dirty="0">
                <a:latin typeface="+mj-lt"/>
              </a:rPr>
              <a:t>— статья, письмо.</a:t>
            </a:r>
          </a:p>
          <a:p>
            <a:pPr marL="0" indent="0">
              <a:buNone/>
            </a:pPr>
            <a:r>
              <a:rPr lang="ru-RU" sz="1400" dirty="0" smtClean="0">
                <a:latin typeface="+mj-lt"/>
              </a:rPr>
              <a:t>- </a:t>
            </a:r>
            <a:r>
              <a:rPr lang="ru-RU" sz="1400" i="1" dirty="0" err="1" smtClean="0">
                <a:latin typeface="+mj-lt"/>
              </a:rPr>
              <a:t>Исследовательско</a:t>
            </a:r>
            <a:r>
              <a:rPr lang="ru-RU" sz="1400" i="1" dirty="0" smtClean="0">
                <a:latin typeface="+mj-lt"/>
              </a:rPr>
              <a:t>-образные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— фельетон, эссе.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23728" y="3433313"/>
            <a:ext cx="6196405" cy="316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latin typeface="+mj-lt"/>
              </a:rPr>
              <a:t>Семён </a:t>
            </a:r>
            <a:r>
              <a:rPr lang="ru-RU" sz="1800" b="1" dirty="0" smtClean="0">
                <a:latin typeface="+mj-lt"/>
              </a:rPr>
              <a:t>Гуревич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даёт определение самого понятия «жанр», признавая его как </a:t>
            </a:r>
            <a:r>
              <a:rPr lang="ru-RU" sz="1800" dirty="0" smtClean="0">
                <a:latin typeface="+mj-lt"/>
              </a:rPr>
              <a:t>устойчивые особенности содержательно-тематических </a:t>
            </a:r>
            <a:r>
              <a:rPr lang="ru-RU" sz="1800" dirty="0" smtClean="0">
                <a:latin typeface="+mj-lt"/>
              </a:rPr>
              <a:t>характеристик</a:t>
            </a:r>
            <a:r>
              <a:rPr lang="ru-RU" sz="1400" dirty="0" smtClean="0">
                <a:latin typeface="+mj-lt"/>
              </a:rPr>
              <a:t>, </a:t>
            </a:r>
            <a:r>
              <a:rPr lang="ru-RU" sz="1400" dirty="0" smtClean="0">
                <a:latin typeface="+mj-lt"/>
              </a:rPr>
              <a:t>композиции, стилистики. </a:t>
            </a:r>
            <a:endParaRPr lang="ru-RU" sz="1400" dirty="0" smtClean="0">
              <a:latin typeface="+mj-lt"/>
            </a:endParaRPr>
          </a:p>
          <a:p>
            <a:pPr marL="0" indent="0" algn="r">
              <a:buNone/>
            </a:pPr>
            <a:r>
              <a:rPr lang="ru-RU" sz="1400" dirty="0" smtClean="0">
                <a:latin typeface="+mj-lt"/>
              </a:rPr>
              <a:t>Согласно </a:t>
            </a:r>
            <a:r>
              <a:rPr lang="ru-RU" sz="1400" dirty="0" smtClean="0">
                <a:latin typeface="+mj-lt"/>
              </a:rPr>
              <a:t>концепции Гуревича, все жанры делятся на:</a:t>
            </a:r>
          </a:p>
          <a:p>
            <a:pPr algn="r"/>
            <a:r>
              <a:rPr lang="ru-RU" sz="1400" i="1" dirty="0" smtClean="0">
                <a:latin typeface="+mj-lt"/>
              </a:rPr>
              <a:t>Жанры новостной информации</a:t>
            </a:r>
          </a:p>
          <a:p>
            <a:pPr algn="r"/>
            <a:r>
              <a:rPr lang="ru-RU" sz="1400" i="1" dirty="0" smtClean="0">
                <a:latin typeface="+mj-lt"/>
              </a:rPr>
              <a:t>Диалогические жанры</a:t>
            </a:r>
          </a:p>
          <a:p>
            <a:pPr algn="r"/>
            <a:r>
              <a:rPr lang="ru-RU" sz="1400" i="1" dirty="0" smtClean="0">
                <a:latin typeface="+mj-lt"/>
              </a:rPr>
              <a:t>Ситуативно-аналитические жанры</a:t>
            </a:r>
          </a:p>
          <a:p>
            <a:pPr algn="r"/>
            <a:r>
              <a:rPr lang="ru-RU" sz="1400" i="1" dirty="0" smtClean="0">
                <a:latin typeface="+mj-lt"/>
              </a:rPr>
              <a:t>Эпистолярные жанры</a:t>
            </a:r>
          </a:p>
          <a:p>
            <a:pPr algn="r"/>
            <a:r>
              <a:rPr lang="ru-RU" sz="1400" i="1" dirty="0" smtClean="0">
                <a:latin typeface="+mj-lt"/>
              </a:rPr>
              <a:t>Художественно-публицистические жанры</a:t>
            </a:r>
          </a:p>
          <a:p>
            <a:pPr algn="r"/>
            <a:r>
              <a:rPr lang="ru-RU" sz="1400" i="1" dirty="0" smtClean="0">
                <a:latin typeface="+mj-lt"/>
              </a:rPr>
              <a:t>Сатирические жанры</a:t>
            </a:r>
            <a:endParaRPr lang="ru-RU" sz="1400" i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95987"/>
            <a:ext cx="2160240" cy="130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0"/>
            <a:ext cx="170656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0250"/>
            <a:ext cx="18843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22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Информационные жанры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1916832"/>
            <a:ext cx="6912768" cy="39604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Информационные жанры нацелены главным образом на передачу объективной </a:t>
            </a:r>
            <a:r>
              <a:rPr lang="ru-RU" dirty="0" smtClean="0">
                <a:latin typeface="+mj-lt"/>
              </a:rPr>
              <a:t>(без оценочной) информации </a:t>
            </a:r>
            <a:r>
              <a:rPr lang="ru-RU" dirty="0">
                <a:latin typeface="+mj-lt"/>
              </a:rPr>
              <a:t>о событиях, людях, </a:t>
            </a:r>
            <a:r>
              <a:rPr lang="ru-RU" dirty="0" smtClean="0">
                <a:latin typeface="+mj-lt"/>
              </a:rPr>
              <a:t>явлениях. Журналист </a:t>
            </a:r>
            <a:r>
              <a:rPr lang="ru-RU" dirty="0">
                <a:latin typeface="+mj-lt"/>
              </a:rPr>
              <a:t>в этом случае выступает как фиксатор хода событий, источник информации, недоступной получателю из первых рук, посредник, передающий сведения с места событий в контексте реального времени.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К </a:t>
            </a:r>
            <a:r>
              <a:rPr lang="ru-RU" dirty="0">
                <a:latin typeface="+mj-lt"/>
              </a:rPr>
              <a:t>информационным жанрам относятся</a:t>
            </a:r>
            <a:r>
              <a:rPr lang="ru-RU" dirty="0" smtClean="0">
                <a:latin typeface="+mj-lt"/>
              </a:rPr>
              <a:t>:</a:t>
            </a:r>
          </a:p>
          <a:p>
            <a:r>
              <a:rPr lang="ru-RU" dirty="0">
                <a:latin typeface="+mj-lt"/>
              </a:rPr>
              <a:t>заметка;</a:t>
            </a:r>
          </a:p>
          <a:p>
            <a:r>
              <a:rPr lang="ru-RU" dirty="0">
                <a:latin typeface="+mj-lt"/>
              </a:rPr>
              <a:t>событийное интервью;</a:t>
            </a:r>
          </a:p>
          <a:p>
            <a:r>
              <a:rPr lang="ru-RU" dirty="0">
                <a:latin typeface="+mj-lt"/>
              </a:rPr>
              <a:t>репортаж;</a:t>
            </a:r>
          </a:p>
          <a:p>
            <a:r>
              <a:rPr lang="ru-RU" dirty="0">
                <a:latin typeface="+mj-lt"/>
              </a:rPr>
              <a:t>хроника;</a:t>
            </a:r>
          </a:p>
          <a:p>
            <a:r>
              <a:rPr lang="ru-RU" dirty="0">
                <a:latin typeface="+mj-lt"/>
              </a:rPr>
              <a:t>расширенная информация;</a:t>
            </a:r>
          </a:p>
          <a:p>
            <a:r>
              <a:rPr lang="ru-RU" dirty="0">
                <a:latin typeface="+mj-lt"/>
              </a:rPr>
              <a:t>отчёт;</a:t>
            </a:r>
          </a:p>
          <a:p>
            <a:r>
              <a:rPr lang="ru-RU" dirty="0">
                <a:latin typeface="+mj-lt"/>
              </a:rPr>
              <a:t>некролог и </a:t>
            </a:r>
            <a:r>
              <a:rPr lang="ru-RU" dirty="0" smtClean="0">
                <a:latin typeface="+mj-lt"/>
              </a:rPr>
              <a:t>др.</a:t>
            </a:r>
            <a:endParaRPr lang="ru-RU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55703"/>
            <a:ext cx="167640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79" y="3138140"/>
            <a:ext cx="15240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79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/>
              <a:t>Аналитические жанры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745" y="1484784"/>
            <a:ext cx="6412429" cy="39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Включают не только освещение факта, но и журналистскую оценку, анализ, и </a:t>
            </a:r>
            <a:r>
              <a:rPr lang="ru-RU" dirty="0" smtClean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может быть) исследование</a:t>
            </a:r>
            <a:r>
              <a:rPr lang="ru-RU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r>
              <a:rPr lang="ru-RU" dirty="0">
                <a:latin typeface="+mj-lt"/>
              </a:rPr>
              <a:t>рецензия;</a:t>
            </a:r>
          </a:p>
          <a:p>
            <a:r>
              <a:rPr lang="ru-RU" dirty="0" smtClean="0">
                <a:latin typeface="+mj-lt"/>
              </a:rPr>
              <a:t>статья</a:t>
            </a:r>
            <a:r>
              <a:rPr lang="ru-RU" dirty="0">
                <a:latin typeface="+mj-lt"/>
              </a:rPr>
              <a:t>;</a:t>
            </a:r>
          </a:p>
          <a:p>
            <a:r>
              <a:rPr lang="ru-RU" dirty="0">
                <a:latin typeface="+mj-lt"/>
              </a:rPr>
              <a:t>письмо;</a:t>
            </a:r>
          </a:p>
          <a:p>
            <a:r>
              <a:rPr lang="ru-RU" dirty="0" smtClean="0">
                <a:latin typeface="+mj-lt"/>
              </a:rPr>
              <a:t>беседа</a:t>
            </a:r>
            <a:r>
              <a:rPr lang="ru-RU" dirty="0">
                <a:latin typeface="+mj-lt"/>
              </a:rPr>
              <a:t>;</a:t>
            </a:r>
          </a:p>
          <a:p>
            <a:r>
              <a:rPr lang="ru-RU" dirty="0">
                <a:latin typeface="+mj-lt"/>
              </a:rPr>
              <a:t>эксперимент;</a:t>
            </a:r>
          </a:p>
          <a:p>
            <a:r>
              <a:rPr lang="ru-RU" dirty="0">
                <a:latin typeface="+mj-lt"/>
              </a:rPr>
              <a:t>рейтинг;</a:t>
            </a:r>
          </a:p>
          <a:p>
            <a:r>
              <a:rPr lang="ru-RU" dirty="0" smtClean="0">
                <a:latin typeface="+mj-lt"/>
              </a:rPr>
              <a:t>обзор</a:t>
            </a:r>
            <a:r>
              <a:rPr lang="ru-RU" dirty="0">
                <a:latin typeface="+mj-lt"/>
              </a:rPr>
              <a:t>;</a:t>
            </a:r>
          </a:p>
          <a:p>
            <a:r>
              <a:rPr lang="ru-RU" dirty="0" smtClean="0">
                <a:latin typeface="+mj-lt"/>
              </a:rPr>
              <a:t>мемуары;</a:t>
            </a:r>
          </a:p>
          <a:p>
            <a:r>
              <a:rPr lang="ru-RU" dirty="0">
                <a:latin typeface="+mj-lt"/>
              </a:rPr>
              <a:t>к</a:t>
            </a:r>
            <a:r>
              <a:rPr lang="ru-RU" dirty="0" smtClean="0">
                <a:latin typeface="+mj-lt"/>
              </a:rPr>
              <a:t>омментарий </a:t>
            </a:r>
            <a:r>
              <a:rPr lang="ru-RU" dirty="0" smtClean="0">
                <a:latin typeface="+mj-lt"/>
              </a:rPr>
              <a:t>и др.</a:t>
            </a:r>
            <a:endParaRPr lang="ru-RU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40732"/>
            <a:ext cx="3816424" cy="286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62626"/>
            <a:ext cx="3960440" cy="296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39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69" y="1916832"/>
            <a:ext cx="2602882" cy="26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909886"/>
            <a:ext cx="2893219" cy="21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/>
              <a:t>Художественно-публицистические жанры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77646"/>
            <a:ext cx="6196405" cy="3603812"/>
          </a:xfrm>
        </p:spPr>
        <p:txBody>
          <a:bodyPr/>
          <a:lstStyle/>
          <a:p>
            <a:r>
              <a:rPr lang="ru-RU" dirty="0">
                <a:latin typeface="+mj-lt"/>
              </a:rPr>
              <a:t>зарисовка;</a:t>
            </a:r>
          </a:p>
          <a:p>
            <a:r>
              <a:rPr lang="ru-RU" dirty="0">
                <a:latin typeface="+mj-lt"/>
              </a:rPr>
              <a:t>эссе;</a:t>
            </a:r>
          </a:p>
          <a:p>
            <a:r>
              <a:rPr lang="ru-RU" dirty="0">
                <a:latin typeface="+mj-lt"/>
              </a:rPr>
              <a:t>очерк;</a:t>
            </a:r>
          </a:p>
          <a:p>
            <a:r>
              <a:rPr lang="ru-RU" dirty="0">
                <a:latin typeface="+mj-lt"/>
              </a:rPr>
              <a:t>пасквиль;</a:t>
            </a:r>
          </a:p>
          <a:p>
            <a:r>
              <a:rPr lang="ru-RU" dirty="0">
                <a:latin typeface="+mj-lt"/>
              </a:rPr>
              <a:t>фельетон;</a:t>
            </a:r>
          </a:p>
          <a:p>
            <a:r>
              <a:rPr lang="ru-RU" dirty="0">
                <a:latin typeface="+mj-lt"/>
              </a:rPr>
              <a:t>памфлет и другие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16" y="3933056"/>
            <a:ext cx="3251794" cy="242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92687"/>
            <a:ext cx="248126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561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340</TotalTime>
  <Words>1161</Words>
  <Application>Microsoft Office PowerPoint</Application>
  <PresentationFormat>Экран (4:3)</PresentationFormat>
  <Paragraphs>206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Понятие  «Журналистика» </vt:lpstr>
      <vt:lpstr>Презентация PowerPoint</vt:lpstr>
      <vt:lpstr>Функции журналистики</vt:lpstr>
      <vt:lpstr>Роды/Виды журналистики</vt:lpstr>
      <vt:lpstr>Жанры журналистики</vt:lpstr>
      <vt:lpstr>Презентация PowerPoint</vt:lpstr>
      <vt:lpstr>Информационные жанры</vt:lpstr>
      <vt:lpstr>Аналитические жанры</vt:lpstr>
      <vt:lpstr>Художественно-публицистические жанры</vt:lpstr>
      <vt:lpstr>Типология журналистики</vt:lpstr>
      <vt:lpstr>Музыкальная журналистика</vt:lpstr>
      <vt:lpstr>Музыкальная журналистика      Музыкальная критика</vt:lpstr>
      <vt:lpstr>Презентация PowerPoint</vt:lpstr>
      <vt:lpstr>Презентация PowerPoint</vt:lpstr>
      <vt:lpstr>Презентация PowerPoint</vt:lpstr>
      <vt:lpstr>Музыкальный журналист сегодня: какой он?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 «Музыкальная журналистика»</dc:title>
  <dc:creator>admin</dc:creator>
  <cp:lastModifiedBy>admin</cp:lastModifiedBy>
  <cp:revision>53</cp:revision>
  <dcterms:created xsi:type="dcterms:W3CDTF">2024-09-18T09:11:32Z</dcterms:created>
  <dcterms:modified xsi:type="dcterms:W3CDTF">2024-09-20T08:58:37Z</dcterms:modified>
</cp:coreProperties>
</file>