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1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2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77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3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080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25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9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9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0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8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3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2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6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8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BC3C-7F46-40CD-AF44-9FFD88441F9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DC10D8-32DE-4686-8AE7-1D2196356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r.moscow/pesn-o-cheryomushkah/" TargetMode="External"/><Relationship Id="rId2" Type="http://schemas.openxmlformats.org/officeDocument/2006/relationships/hyperlink" Target="https://rg.ru/2022/09/26/reg-pfo/kommunalno-liricheskaia-istoriia-ko-dniu-rozhdeniia-dmitriia-shostakovicha-v-samare-postavili-operettu-moskva-cheremushk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zlifemagazine.ru/nazad-v-cheremushki/" TargetMode="External"/><Relationship Id="rId5" Type="http://schemas.openxmlformats.org/officeDocument/2006/relationships/hyperlink" Target="https://dzen.ru/a/ZHserBMDahQms1Me" TargetMode="External"/><Relationship Id="rId4" Type="http://schemas.openxmlformats.org/officeDocument/2006/relationships/hyperlink" Target="https://musicseasons.org/dmitrij-dmitrievich-shostakovich-operetta-moskva-cheremushki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3A664-B17B-4C58-A37B-D6FEB0C85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67129"/>
            <a:ext cx="8915399" cy="3161872"/>
          </a:xfrm>
        </p:spPr>
        <p:txBody>
          <a:bodyPr/>
          <a:lstStyle/>
          <a:p>
            <a:r>
              <a:rPr lang="ru-RU" dirty="0"/>
              <a:t>Музыкальный спектакль: как о нём писать?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F81832-CBE8-442F-B3A4-14BCC3EEF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865" y="4017195"/>
            <a:ext cx="10346077" cy="1880171"/>
          </a:xfrm>
        </p:spPr>
        <p:txBody>
          <a:bodyPr>
            <a:noAutofit/>
          </a:bodyPr>
          <a:lstStyle/>
          <a:p>
            <a:endParaRPr lang="ru-RU" sz="2800" dirty="0"/>
          </a:p>
          <a:p>
            <a:endParaRPr lang="ru-RU" sz="2800" dirty="0"/>
          </a:p>
          <a:p>
            <a:pPr algn="ctr"/>
            <a:r>
              <a:rPr lang="ru-RU" sz="2800" dirty="0"/>
              <a:t>Лектор – кандидат искусствоведения, музыковед, журналист, член Союза театральных деятелей России   ЛАЗАНЧИНА АННА ВАСИЛЬЕВНА  </a:t>
            </a:r>
          </a:p>
        </p:txBody>
      </p:sp>
    </p:spTree>
    <p:extLst>
      <p:ext uri="{BB962C8B-B14F-4D97-AF65-F5344CB8AC3E}">
        <p14:creationId xmlns:p14="http://schemas.microsoft.com/office/powerpoint/2010/main" val="282996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9C935-2ADC-49A8-B43E-B89686AF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1296"/>
            <a:ext cx="6246244" cy="1125989"/>
          </a:xfrm>
        </p:spPr>
        <p:txBody>
          <a:bodyPr/>
          <a:lstStyle/>
          <a:p>
            <a:pPr algn="ctr"/>
            <a:r>
              <a:rPr lang="ru-RU" dirty="0"/>
              <a:t>ХУДОЖНИК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019CA3B-AA09-4B4D-8E34-C9C302C6A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852755"/>
            <a:ext cx="4428162" cy="853571"/>
          </a:xfrm>
        </p:spPr>
        <p:txBody>
          <a:bodyPr/>
          <a:lstStyle/>
          <a:p>
            <a:r>
              <a:rPr lang="ru-RU" b="1" dirty="0"/>
              <a:t>Петр Вильямс 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BA22A582-5EC0-45BB-8D7B-D2706ABD5A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3" y="1706326"/>
            <a:ext cx="6246244" cy="4765756"/>
          </a:xfr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AF1E1811-F8DC-4B98-B12E-AF83E1F5C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609744" y="5188448"/>
            <a:ext cx="3327402" cy="924675"/>
          </a:xfrm>
        </p:spPr>
        <p:txBody>
          <a:bodyPr/>
          <a:lstStyle/>
          <a:p>
            <a:r>
              <a:rPr lang="ru-RU" b="1" dirty="0"/>
              <a:t>Наталья Хохлова </a:t>
            </a:r>
          </a:p>
        </p:txBody>
      </p:sp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F4A109BF-AF98-4E81-BB48-2C51262C08C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45" y="271296"/>
            <a:ext cx="3327402" cy="5054716"/>
          </a:xfrm>
        </p:spPr>
      </p:pic>
    </p:spTree>
    <p:extLst>
      <p:ext uri="{BB962C8B-B14F-4D97-AF65-F5344CB8AC3E}">
        <p14:creationId xmlns:p14="http://schemas.microsoft.com/office/powerpoint/2010/main" val="257903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9874432-8F45-457F-A577-4FAE4662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0"/>
            <a:ext cx="8915400" cy="68223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ЗНАЧЕНИЕ ХУДОЖЕСТВЕННОГО ОФОРМЛЕНИЯ 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14D03B3-7EF5-41D0-8004-3233C20C72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5" b="17795"/>
          <a:stretch/>
        </p:blipFill>
        <p:spPr>
          <a:xfrm>
            <a:off x="250778" y="682234"/>
            <a:ext cx="11690444" cy="5400066"/>
          </a:xfr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7E37FFB8-137A-4B8B-A566-BF3DC2E66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6082300"/>
            <a:ext cx="8915400" cy="688369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>
              <a:spcBef>
                <a:spcPts val="0"/>
              </a:spcBef>
            </a:pPr>
            <a:r>
              <a:rPr lang="ru-RU" sz="2400" dirty="0"/>
              <a:t>В.М. Васнецов </a:t>
            </a:r>
          </a:p>
        </p:txBody>
      </p:sp>
    </p:spTree>
    <p:extLst>
      <p:ext uri="{BB962C8B-B14F-4D97-AF65-F5344CB8AC3E}">
        <p14:creationId xmlns:p14="http://schemas.microsoft.com/office/powerpoint/2010/main" val="49324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1C26E-3007-4FD4-AD70-9291EA26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141254"/>
            <a:ext cx="8915400" cy="372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Художественное оформление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108337-8383-4D9C-A6F8-06EDD05535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5" b="23725"/>
          <a:stretch>
            <a:fillRect/>
          </a:stretch>
        </p:blipFill>
        <p:spPr>
          <a:xfrm>
            <a:off x="1917358" y="634967"/>
            <a:ext cx="10602094" cy="523414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82E78DA-AFDB-4D94-AF1F-7E370B7CD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5869112"/>
            <a:ext cx="8915400" cy="847633"/>
          </a:xfrm>
        </p:spPr>
        <p:txBody>
          <a:bodyPr/>
          <a:lstStyle/>
          <a:p>
            <a:endParaRPr lang="ru-RU" dirty="0"/>
          </a:p>
          <a:p>
            <a:pPr algn="ctr"/>
            <a:r>
              <a:rPr lang="ru-RU" sz="2000" b="1" dirty="0"/>
              <a:t>Александр Головин</a:t>
            </a:r>
          </a:p>
        </p:txBody>
      </p:sp>
    </p:spTree>
    <p:extLst>
      <p:ext uri="{BB962C8B-B14F-4D97-AF65-F5344CB8AC3E}">
        <p14:creationId xmlns:p14="http://schemas.microsoft.com/office/powerpoint/2010/main" val="56565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5793C-E50E-4421-88E4-CCE4AEEE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102742"/>
            <a:ext cx="8915400" cy="513707"/>
          </a:xfrm>
        </p:spPr>
        <p:txBody>
          <a:bodyPr/>
          <a:lstStyle/>
          <a:p>
            <a:pPr algn="ctr"/>
            <a:r>
              <a:rPr lang="ru-RU" dirty="0"/>
              <a:t>Художественное оформление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1C43C6-B8A2-43B0-B8DF-BDFA25E63A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 b="20509"/>
          <a:stretch>
            <a:fillRect/>
          </a:stretch>
        </p:blipFill>
        <p:spPr>
          <a:xfrm>
            <a:off x="527381" y="811658"/>
            <a:ext cx="11552584" cy="511497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3A19BC5-6212-4BC4-B322-7FCD8F73F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5926636"/>
            <a:ext cx="8915400" cy="828621"/>
          </a:xfrm>
        </p:spPr>
        <p:txBody>
          <a:bodyPr>
            <a:normAutofit/>
          </a:bodyPr>
          <a:lstStyle/>
          <a:p>
            <a:pPr algn="ctr"/>
            <a:endParaRPr lang="ru-RU" sz="1600" dirty="0"/>
          </a:p>
          <a:p>
            <a:pPr algn="ctr"/>
            <a:r>
              <a:rPr lang="ru-RU" sz="2000" b="1" dirty="0"/>
              <a:t>К.А. Коровин </a:t>
            </a:r>
          </a:p>
        </p:txBody>
      </p:sp>
    </p:spTree>
    <p:extLst>
      <p:ext uri="{BB962C8B-B14F-4D97-AF65-F5344CB8AC3E}">
        <p14:creationId xmlns:p14="http://schemas.microsoft.com/office/powerpoint/2010/main" val="891105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77800-A601-464C-B5FB-38FFD0B2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143838"/>
            <a:ext cx="8915400" cy="719191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Художественное оформление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982F9B-A634-4C54-991B-1AC0C8B83E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3" b="13593"/>
          <a:stretch>
            <a:fillRect/>
          </a:stretch>
        </p:blipFill>
        <p:spPr>
          <a:xfrm>
            <a:off x="1909354" y="1089061"/>
            <a:ext cx="9687727" cy="474061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901A2D6-FD80-4223-A22B-C639AB95B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1177300"/>
          </a:xfrm>
        </p:spPr>
        <p:txBody>
          <a:bodyPr>
            <a:noAutofit/>
          </a:bodyPr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Михаил Врубель</a:t>
            </a:r>
          </a:p>
        </p:txBody>
      </p:sp>
    </p:spTree>
    <p:extLst>
      <p:ext uri="{BB962C8B-B14F-4D97-AF65-F5344CB8AC3E}">
        <p14:creationId xmlns:p14="http://schemas.microsoft.com/office/powerpoint/2010/main" val="2031494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33CE6F-971B-420B-AA39-9A53FA3A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184935"/>
            <a:ext cx="8911687" cy="863029"/>
          </a:xfrm>
        </p:spPr>
        <p:txBody>
          <a:bodyPr/>
          <a:lstStyle/>
          <a:p>
            <a:pPr algn="ctr"/>
            <a:r>
              <a:rPr lang="ru-RU" dirty="0"/>
              <a:t>Костюмы главных героинь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58B8C4A5-FC87-41DE-8DD5-38D8D78C6A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0" y="1264555"/>
            <a:ext cx="5517223" cy="5517223"/>
          </a:xfr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7C5AF82B-BB43-4D5E-820C-94CCA153AE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73" y="1914643"/>
            <a:ext cx="6555927" cy="4370618"/>
          </a:xfrm>
        </p:spPr>
      </p:pic>
    </p:spTree>
    <p:extLst>
      <p:ext uri="{BB962C8B-B14F-4D97-AF65-F5344CB8AC3E}">
        <p14:creationId xmlns:p14="http://schemas.microsoft.com/office/powerpoint/2010/main" val="102828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6E090E2-825E-4E15-90FA-89AD9DD0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 рецензии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4AF174-D387-4A0F-8CAD-1A8326C1A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15" y="1736333"/>
            <a:ext cx="10158697" cy="5198723"/>
          </a:xfrm>
        </p:spPr>
        <p:txBody>
          <a:bodyPr>
            <a:normAutofit lnSpcReduction="10000"/>
          </a:bodyPr>
          <a:lstStyle/>
          <a:p>
            <a:pPr indent="-540385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Характеристика работы дирижера</a:t>
            </a:r>
          </a:p>
          <a:p>
            <a:pPr indent="-540385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Качество исполнения главных ролей, работа солистов, их артистическое и вокальное мастерство</a:t>
            </a:r>
          </a:p>
          <a:p>
            <a:pPr indent="-540385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Роль оркестра (соло, тутти), хора, балета </a:t>
            </a:r>
          </a:p>
          <a:p>
            <a:pPr indent="-540385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Режиссерское решение</a:t>
            </a:r>
          </a:p>
          <a:p>
            <a:pPr indent="-540385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Описание яркой запомнившейся сцены</a:t>
            </a:r>
          </a:p>
          <a:p>
            <a:pPr indent="-540385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Художественное решение</a:t>
            </a:r>
          </a:p>
          <a:p>
            <a:pPr indent="-540385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Выражение  своего  мнения, оценка спектакля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22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01C3F-5BA2-4E64-B310-F8E5C591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243" y="624110"/>
            <a:ext cx="5434368" cy="1280890"/>
          </a:xfrm>
        </p:spPr>
        <p:txBody>
          <a:bodyPr/>
          <a:lstStyle/>
          <a:p>
            <a:pPr algn="ctr"/>
            <a:r>
              <a:rPr lang="ru-RU" dirty="0"/>
              <a:t>Оперетта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8249ACB-79B1-4877-8549-F5FEFBA62D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" y="0"/>
            <a:ext cx="6070243" cy="4335887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CDB828A2-71F5-416F-9633-F14254EC68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02" y="1905000"/>
            <a:ext cx="7351098" cy="4906857"/>
          </a:xfrm>
        </p:spPr>
      </p:pic>
    </p:spTree>
    <p:extLst>
      <p:ext uri="{BB962C8B-B14F-4D97-AF65-F5344CB8AC3E}">
        <p14:creationId xmlns:p14="http://schemas.microsoft.com/office/powerpoint/2010/main" val="183758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302B4D1-66B4-4D0D-86D3-DE2C76DE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6468882" cy="1280890"/>
          </a:xfrm>
        </p:spPr>
        <p:txBody>
          <a:bodyPr/>
          <a:lstStyle/>
          <a:p>
            <a:endParaRPr lang="ru-RU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4530263F-AE56-430B-A675-1F88C44A3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41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1598840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A2C78-DCF4-4D18-822A-8A46F90B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359596"/>
            <a:ext cx="8911687" cy="1130157"/>
          </a:xfrm>
        </p:spPr>
        <p:txBody>
          <a:bodyPr/>
          <a:lstStyle/>
          <a:p>
            <a:pPr algn="ctr"/>
            <a:r>
              <a:rPr lang="ru-RU" dirty="0"/>
              <a:t>Москва, Черемушки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64864B5-B43E-4D80-BD8E-3D87B8F47D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529"/>
            <a:ext cx="6728812" cy="4808306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98B77E7-AC39-41F6-BB48-7329DCE3B9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13" y="2598930"/>
            <a:ext cx="6426487" cy="4284324"/>
          </a:xfrm>
        </p:spPr>
      </p:pic>
    </p:spTree>
    <p:extLst>
      <p:ext uri="{BB962C8B-B14F-4D97-AF65-F5344CB8AC3E}">
        <p14:creationId xmlns:p14="http://schemas.microsoft.com/office/powerpoint/2010/main" val="172076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64206-1054-42B2-81FD-41ABE0E4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Жанры журналистики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DA30EE-B118-41CE-8E79-F59D22445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94" y="1489753"/>
            <a:ext cx="11209106" cy="4962418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Оперативно – исследовательские 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ИНТЕРВЬЮ</a:t>
            </a:r>
            <a:r>
              <a:rPr lang="ru-RU" sz="3200" dirty="0"/>
              <a:t> – статья – беседа, раскрывающая мнение или личный взгляд компетентного знатока (постановщика спектакля)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ПОРТРЕТ</a:t>
            </a:r>
            <a:r>
              <a:rPr lang="ru-RU" sz="3200" dirty="0"/>
              <a:t>  - статья, героем которой является один из создателей спектакля или  ведущий исполнитель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ОТЧЕТ </a:t>
            </a:r>
            <a:r>
              <a:rPr lang="ru-RU" sz="3200" dirty="0"/>
              <a:t>– материал, повествующий о ходе работы и подготовке спектакля  (рассказ о работе творческих цехов, мастерских, ходе репетиционного процесса)</a:t>
            </a:r>
          </a:p>
        </p:txBody>
      </p:sp>
    </p:spTree>
    <p:extLst>
      <p:ext uri="{BB962C8B-B14F-4D97-AF65-F5344CB8AC3E}">
        <p14:creationId xmlns:p14="http://schemas.microsoft.com/office/powerpoint/2010/main" val="4186651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1ECDC-066A-453F-B779-B0029B4E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226032"/>
            <a:ext cx="8911687" cy="942564"/>
          </a:xfrm>
        </p:spPr>
        <p:txBody>
          <a:bodyPr/>
          <a:lstStyle/>
          <a:p>
            <a:pPr algn="ctr"/>
            <a:r>
              <a:rPr lang="ru-RU" dirty="0"/>
              <a:t>Москва, Черемушки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843B08D-4831-43AB-BFAA-E265C7E906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595"/>
            <a:ext cx="6101937" cy="4067957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0613B6C-90C7-4944-B04B-3E25450CC8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68" y="2599362"/>
            <a:ext cx="6241550" cy="4161033"/>
          </a:xfrm>
        </p:spPr>
      </p:pic>
    </p:spTree>
    <p:extLst>
      <p:ext uri="{BB962C8B-B14F-4D97-AF65-F5344CB8AC3E}">
        <p14:creationId xmlns:p14="http://schemas.microsoft.com/office/powerpoint/2010/main" val="385056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9965C39-8B74-4B83-A999-439D4905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842481"/>
          </a:xfrm>
        </p:spPr>
        <p:txBody>
          <a:bodyPr/>
          <a:lstStyle/>
          <a:p>
            <a:pPr algn="ctr"/>
            <a:r>
              <a:rPr lang="ru-RU" dirty="0"/>
              <a:t>Москва, Черемушки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5BE767E-0E3A-443D-8024-52C97AA22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21" y="758028"/>
            <a:ext cx="9149957" cy="6099972"/>
          </a:xfrm>
        </p:spPr>
      </p:pic>
    </p:spTree>
    <p:extLst>
      <p:ext uri="{BB962C8B-B14F-4D97-AF65-F5344CB8AC3E}">
        <p14:creationId xmlns:p14="http://schemas.microsoft.com/office/powerpoint/2010/main" val="4272417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FB9A3-F22B-4917-8D39-E687E1E9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74662"/>
            <a:ext cx="8911687" cy="10890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Пресса о спектакле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3BBAE-CFE5-4742-BC24-751BDC0F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656" y="1407561"/>
            <a:ext cx="10448818" cy="5157626"/>
          </a:xfrm>
        </p:spPr>
        <p:txBody>
          <a:bodyPr>
            <a:normAutofit fontScale="25000" lnSpcReduction="20000"/>
          </a:bodyPr>
          <a:lstStyle/>
          <a:p>
            <a:endParaRPr lang="en-US" sz="8000" b="0" i="0" u="sng" dirty="0">
              <a:solidFill>
                <a:srgbClr val="FF0000"/>
              </a:solidFill>
              <a:effectLst/>
              <a:latin typeface="PT Serif" panose="020A0603040505020204" pitchFamily="18" charset="-5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8000" b="0" i="0" u="sng" dirty="0">
                <a:solidFill>
                  <a:srgbClr val="FF0000"/>
                </a:solidFill>
                <a:effectLst/>
                <a:latin typeface="PT Serif" panose="020A0603040505020204" pitchFamily="18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Коммунально-лирическая</a:t>
            </a:r>
            <a:r>
              <a:rPr lang="ru-RU" sz="8000" b="0" i="0" u="sng" dirty="0">
                <a:solidFill>
                  <a:srgbClr val="FB4A18"/>
                </a:solidFill>
                <a:effectLst/>
                <a:latin typeface="PT Serif" panose="020A0603040505020204" pitchFamily="18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история. Ко дню рождения Дмитрия Шостаковича в Самаре поставили оперетту "Москва, Черемушки" </a:t>
            </a:r>
            <a:br>
              <a:rPr lang="ru-RU" sz="8000" b="0" i="0" u="sng" dirty="0">
                <a:solidFill>
                  <a:srgbClr val="FB4A18"/>
                </a:solidFill>
                <a:effectLst/>
                <a:latin typeface="PT Serif" panose="020A0603040505020204" pitchFamily="18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8000" b="0" i="0" dirty="0">
                <a:solidFill>
                  <a:srgbClr val="333333"/>
                </a:solidFill>
                <a:effectLst/>
                <a:latin typeface="PT Serif" panose="020A0603040505020204" pitchFamily="18" charset="-52"/>
              </a:rPr>
              <a:t>Мария </a:t>
            </a:r>
            <a:r>
              <a:rPr lang="ru-RU" sz="8000" b="0" i="0" dirty="0" err="1">
                <a:solidFill>
                  <a:srgbClr val="333333"/>
                </a:solidFill>
                <a:effectLst/>
                <a:latin typeface="PT Serif" panose="020A0603040505020204" pitchFamily="18" charset="-52"/>
              </a:rPr>
              <a:t>Бабалова</a:t>
            </a:r>
            <a:r>
              <a:rPr lang="ru-RU" sz="8000" b="0" i="0" dirty="0">
                <a:solidFill>
                  <a:srgbClr val="333333"/>
                </a:solidFill>
                <a:effectLst/>
                <a:latin typeface="PT Serif" panose="020A0603040505020204" pitchFamily="18" charset="-52"/>
              </a:rPr>
              <a:t>, "Российская газета", 26 сентября 2022</a:t>
            </a:r>
            <a:endParaRPr lang="en-US" sz="8000" b="0" i="0" dirty="0">
              <a:solidFill>
                <a:srgbClr val="333333"/>
              </a:solidFill>
              <a:effectLst/>
              <a:latin typeface="PT Serif" panose="020A0603040505020204" pitchFamily="18" charset="-52"/>
            </a:endParaRPr>
          </a:p>
          <a:p>
            <a:pPr marL="0" indent="0">
              <a:buNone/>
            </a:pPr>
            <a:endParaRPr lang="ru-RU" sz="8000" b="0" i="0" dirty="0">
              <a:solidFill>
                <a:srgbClr val="333333"/>
              </a:solidFill>
              <a:effectLst/>
              <a:latin typeface="PT Serif" panose="020A0603040505020204" pitchFamily="18" charset="-52"/>
            </a:endParaRPr>
          </a:p>
          <a:p>
            <a:r>
              <a:rPr lang="ru-RU" sz="8000" dirty="0">
                <a:solidFill>
                  <a:srgbClr val="333333"/>
                </a:solidFill>
                <a:latin typeface="PT Serif" panose="020A0603040505020204" pitchFamily="18" charset="-52"/>
              </a:rPr>
              <a:t>Москва, Черемушки: история оперетты Д. Шостаковича.  Песнь о Черемушках  </a:t>
            </a:r>
            <a:r>
              <a:rPr lang="en-US" sz="8000" dirty="0">
                <a:solidFill>
                  <a:srgbClr val="333333"/>
                </a:solidFill>
                <a:latin typeface="PT Serif" panose="020A0603040505020204" pitchFamily="18" charset="-52"/>
                <a:hlinkClick r:id="rId3"/>
              </a:rPr>
              <a:t>https://mr.moscow/pesn-o-cheryomushkah/</a:t>
            </a:r>
            <a:endParaRPr lang="ru-RU" sz="8000" dirty="0">
              <a:solidFill>
                <a:srgbClr val="333333"/>
              </a:solidFill>
              <a:latin typeface="PT Serif" panose="020A0603040505020204" pitchFamily="18" charset="-52"/>
            </a:endParaRPr>
          </a:p>
          <a:p>
            <a:pPr marL="0" indent="0">
              <a:buNone/>
            </a:pPr>
            <a:endParaRPr lang="ru-RU" sz="8000" dirty="0">
              <a:solidFill>
                <a:srgbClr val="333333"/>
              </a:solidFill>
              <a:latin typeface="PT Serif" panose="020A0603040505020204" pitchFamily="18" charset="-52"/>
            </a:endParaRPr>
          </a:p>
          <a:p>
            <a:r>
              <a:rPr lang="ru-RU" sz="8000" dirty="0">
                <a:solidFill>
                  <a:srgbClr val="333333"/>
                </a:solidFill>
                <a:latin typeface="PT Serif" panose="020A0603040505020204" pitchFamily="18" charset="-52"/>
              </a:rPr>
              <a:t>Д.Д. Шостакович Оперетта «Москва, Черемушки» </a:t>
            </a:r>
            <a:r>
              <a:rPr lang="en-US" sz="8000" dirty="0">
                <a:solidFill>
                  <a:srgbClr val="333333"/>
                </a:solidFill>
                <a:latin typeface="PT Serif" panose="020A0603040505020204" pitchFamily="18" charset="-52"/>
                <a:hlinkClick r:id="rId4"/>
              </a:rPr>
              <a:t>https://musicseasons.org/dmitrij-dmitrievich-shostakovich-operetta-moskva-cheremushki/</a:t>
            </a:r>
            <a:endParaRPr lang="ru-RU" sz="8000" dirty="0">
              <a:solidFill>
                <a:srgbClr val="333333"/>
              </a:solidFill>
              <a:latin typeface="PT Serif" panose="020A0603040505020204" pitchFamily="18" charset="-52"/>
            </a:endParaRPr>
          </a:p>
          <a:p>
            <a:pPr marL="0" indent="0">
              <a:buNone/>
            </a:pPr>
            <a:endParaRPr lang="ru-RU" sz="8000" dirty="0">
              <a:solidFill>
                <a:srgbClr val="333333"/>
              </a:solidFill>
              <a:latin typeface="PT Serif" panose="020A0603040505020204" pitchFamily="18" charset="-52"/>
            </a:endParaRPr>
          </a:p>
          <a:p>
            <a:pPr>
              <a:spcBef>
                <a:spcPts val="0"/>
              </a:spcBef>
            </a:pPr>
            <a:r>
              <a:rPr lang="ru-RU" sz="8000" dirty="0">
                <a:solidFill>
                  <a:srgbClr val="333333"/>
                </a:solidFill>
                <a:latin typeface="PT Serif" panose="020A0603040505020204" pitchFamily="18" charset="-52"/>
              </a:rPr>
              <a:t>«Москва, Черемушки» Оперетта на злобу дня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0" dirty="0">
                <a:solidFill>
                  <a:srgbClr val="333333"/>
                </a:solidFill>
                <a:latin typeface="PT Serif" panose="020A0603040505020204" pitchFamily="18" charset="-52"/>
              </a:rPr>
              <a:t>        Александр Васькин Радио «</a:t>
            </a:r>
            <a:r>
              <a:rPr lang="ru-RU" sz="8000" dirty="0" err="1">
                <a:solidFill>
                  <a:srgbClr val="333333"/>
                </a:solidFill>
                <a:latin typeface="PT Serif" panose="020A0603040505020204" pitchFamily="18" charset="-52"/>
              </a:rPr>
              <a:t>Орфкй</a:t>
            </a:r>
            <a:r>
              <a:rPr lang="ru-RU" sz="8000" dirty="0">
                <a:solidFill>
                  <a:srgbClr val="333333"/>
                </a:solidFill>
                <a:latin typeface="PT Serif" panose="020A0603040505020204" pitchFamily="18" charset="-52"/>
              </a:rPr>
              <a:t>»</a:t>
            </a:r>
            <a:r>
              <a:rPr lang="en-US" sz="8000" dirty="0">
                <a:solidFill>
                  <a:srgbClr val="333333"/>
                </a:solidFill>
                <a:latin typeface="PT Serif" panose="020A0603040505020204" pitchFamily="18" charset="-52"/>
              </a:rPr>
              <a:t> </a:t>
            </a:r>
            <a:r>
              <a:rPr lang="ru-RU" sz="8000" dirty="0">
                <a:solidFill>
                  <a:srgbClr val="333333"/>
                </a:solidFill>
                <a:latin typeface="PT Serif" panose="020A0603040505020204" pitchFamily="18" charset="-52"/>
              </a:rPr>
              <a:t> </a:t>
            </a:r>
            <a:r>
              <a:rPr lang="en-US" sz="8000" dirty="0">
                <a:solidFill>
                  <a:srgbClr val="333333"/>
                </a:solidFill>
                <a:latin typeface="PT Serif" panose="020A0603040505020204" pitchFamily="18" charset="-52"/>
                <a:hlinkClick r:id="rId5"/>
              </a:rPr>
              <a:t>https://dzen.ru/a/ZHserBMDahQms1Me</a:t>
            </a:r>
            <a:endParaRPr lang="ru-RU" sz="8000" dirty="0">
              <a:solidFill>
                <a:srgbClr val="333333"/>
              </a:solidFill>
              <a:latin typeface="PT Serif" panose="020A0603040505020204" pitchFamily="18" charset="-52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0" dirty="0">
              <a:solidFill>
                <a:srgbClr val="333333"/>
              </a:solidFill>
              <a:latin typeface="PT Serif" panose="020A0603040505020204" pitchFamily="18" charset="-52"/>
            </a:endParaRPr>
          </a:p>
          <a:p>
            <a:pPr>
              <a:spcBef>
                <a:spcPts val="0"/>
              </a:spcBef>
            </a:pPr>
            <a:r>
              <a:rPr lang="ru-RU" sz="8000" dirty="0">
                <a:solidFill>
                  <a:srgbClr val="333333"/>
                </a:solidFill>
                <a:latin typeface="PT Serif" panose="020A0603040505020204" pitchFamily="18" charset="-52"/>
              </a:rPr>
              <a:t>  Назад, в Черемушки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0" dirty="0">
                <a:solidFill>
                  <a:srgbClr val="333333"/>
                </a:solidFill>
                <a:latin typeface="PT Serif" panose="020A0603040505020204" pitchFamily="18" charset="-52"/>
              </a:rPr>
              <a:t>        Михаил Кривицкий, «Музыкальная жизнь» </a:t>
            </a:r>
            <a:endParaRPr lang="en-US" sz="8000" dirty="0">
              <a:solidFill>
                <a:srgbClr val="333333"/>
              </a:solidFill>
              <a:latin typeface="PT Serif" panose="020A0603040505020204" pitchFamily="18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0" dirty="0">
                <a:solidFill>
                  <a:srgbClr val="333333"/>
                </a:solidFill>
                <a:latin typeface="PT Serif" panose="020A0603040505020204" pitchFamily="18" charset="-52"/>
                <a:hlinkClick r:id="rId6"/>
              </a:rPr>
              <a:t>    https://muzlifemagazine.ru/nazad-v-cheremushki/</a:t>
            </a:r>
            <a:r>
              <a:rPr lang="ru-RU" sz="8000" dirty="0">
                <a:solidFill>
                  <a:srgbClr val="333333"/>
                </a:solidFill>
                <a:latin typeface="PT Serif" panose="020A0603040505020204" pitchFamily="18" charset="-52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0" dirty="0">
                <a:solidFill>
                  <a:srgbClr val="333333"/>
                </a:solidFill>
                <a:latin typeface="PT Serif" panose="020A0603040505020204" pitchFamily="18" charset="-52"/>
              </a:rPr>
              <a:t>          </a:t>
            </a:r>
          </a:p>
          <a:p>
            <a:endParaRPr lang="ru-RU" dirty="0">
              <a:solidFill>
                <a:srgbClr val="333333"/>
              </a:solidFill>
              <a:latin typeface="PT Serif" panose="020A0603040505020204" pitchFamily="18" charset="-52"/>
            </a:endParaRPr>
          </a:p>
          <a:p>
            <a:pPr marL="0" indent="0">
              <a:buNone/>
            </a:pPr>
            <a:endParaRPr lang="ru-RU" dirty="0">
              <a:solidFill>
                <a:srgbClr val="333333"/>
              </a:solidFill>
              <a:latin typeface="PT Serif" panose="020A0603040505020204" pitchFamily="18" charset="-52"/>
            </a:endParaRP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PT Serif" panose="020A0603040505020204" pitchFamily="18" charset="-52"/>
              </a:rPr>
              <a:t> </a:t>
            </a:r>
          </a:p>
          <a:p>
            <a:pPr marL="0" indent="0">
              <a:buNone/>
            </a:pPr>
            <a:endParaRPr lang="ru-RU" dirty="0">
              <a:solidFill>
                <a:srgbClr val="333333"/>
              </a:solidFill>
              <a:latin typeface="PT Serif" panose="020A0603040505020204" pitchFamily="18" charset="-52"/>
            </a:endParaRPr>
          </a:p>
          <a:p>
            <a:endParaRPr lang="ru-RU" b="0" i="0" dirty="0">
              <a:solidFill>
                <a:srgbClr val="333333"/>
              </a:solidFill>
              <a:effectLst/>
              <a:latin typeface="PT Serif" panose="020A0603040505020204" pitchFamily="18" charset="-52"/>
            </a:endParaRPr>
          </a:p>
          <a:p>
            <a:endParaRPr lang="ru-RU" b="0" i="0" dirty="0">
              <a:solidFill>
                <a:srgbClr val="333333"/>
              </a:solidFill>
              <a:effectLst/>
              <a:latin typeface="PT Serif" panose="020A0603040505020204" pitchFamily="18" charset="-52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10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1F960F-31AB-4DA0-9AAA-51B014E6EC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8382" y="267128"/>
            <a:ext cx="10294706" cy="6590872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и 22 сентября в 18.30 в Самарском академическом театре оперы и балета имени Д.Д. Шостаковича состоится премьера оперы Бенджамина Бриттена «Сон в летнюю ночь». </a:t>
            </a:r>
            <a:endParaRPr lang="ru-RU" sz="28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Идея постановки принадлежит художественному руководителю и главному дирижеру театра Евгению Хохлову, одна из задач которой – объединение лучших творческих коллективов города, дать возможность юным талантам проявить себя на большой сцене наравне с профессионалами. </a:t>
            </a:r>
            <a:endParaRPr lang="ru-RU" sz="28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Спектакль осуществлен при участии Самарского государственного института культуры, Центральной детской хоровой школы (Самара), Самарского хореографического училища и спортивной школы «Акробат-Самара».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05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48C2FE-5DDE-440E-8228-D21354E72CD4}"/>
              </a:ext>
            </a:extLst>
          </p:cNvPr>
          <p:cNvSpPr txBox="1"/>
          <p:nvPr/>
        </p:nvSpPr>
        <p:spPr>
          <a:xfrm>
            <a:off x="1489753" y="154111"/>
            <a:ext cx="10417995" cy="6462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algn="just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Комедия Шекспира «Сон в летнюю ночь» – это настоящий сказочный мир, увлекательный для детей и взрослых. Уже несколько столетий он вдохновляет художников и музыкантов на создание ярких, фантастических произведений. Одно из них – опера английского композитора Бенджамина Бриттена.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algn="just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Занимательный сюжет, нарядные декорации и легкая, красочная музыка сделали оперу Бриттена «Сон в летнюю ночь» одной их самых любимых в мире. Некоторых в ней привлекает фантастическое царство лесных эльфов и фей, других – забавный сюжет, а для кого-то «Сон» – это притча о настоящей любви. А еще опера богата выразительными танцевальными номерами.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algn="just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волшебный спектакль можно смотреть всей семьей. Став настоящей классикой, опера «Сон в летнюю ночь» по-прежнему остается актуальной, как не перестают быть современными и затронутые в ней темы любви, верности, случая и шутки.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67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7FB37-09ED-4213-97CA-FC9A9FEC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30149"/>
            <a:ext cx="8915399" cy="3117040"/>
          </a:xfrm>
        </p:spPr>
        <p:txBody>
          <a:bodyPr>
            <a:normAutofit/>
          </a:bodyPr>
          <a:lstStyle/>
          <a:p>
            <a:pPr algn="ctr"/>
            <a:r>
              <a:rPr lang="ru-RU" b="0" i="1" dirty="0">
                <a:solidFill>
                  <a:srgbClr val="333333"/>
                </a:solidFill>
                <a:effectLst/>
                <a:latin typeface="YS Text"/>
              </a:rPr>
              <a:t>«Рецензия, подобно даме из высшего общества, должна быть достаточно сдержана в эмоциях».</a:t>
            </a:r>
            <a:endParaRPr lang="ru-RU" i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2870E9-D1D9-4C0F-98BB-8ED804288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j-lt"/>
              </a:rPr>
              <a:t>СПАСИБО ЗА ВНИМАНИЕ ! </a:t>
            </a:r>
          </a:p>
        </p:txBody>
      </p:sp>
    </p:spTree>
    <p:extLst>
      <p:ext uri="{BB962C8B-B14F-4D97-AF65-F5344CB8AC3E}">
        <p14:creationId xmlns:p14="http://schemas.microsoft.com/office/powerpoint/2010/main" val="153887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06D4D-FAE4-476C-B5CF-926710CB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Жанры журналистики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F38144-0F31-4ED2-8470-081734E72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813" y="1905000"/>
            <a:ext cx="10798015" cy="3777622"/>
          </a:xfrm>
        </p:spPr>
        <p:txBody>
          <a:bodyPr>
            <a:normAutofit/>
          </a:bodyPr>
          <a:lstStyle/>
          <a:p>
            <a:r>
              <a:rPr lang="ru-RU" sz="3200" dirty="0"/>
              <a:t>ИССЛЕДОВАТЕЛЬСКИЕ :</a:t>
            </a:r>
          </a:p>
          <a:p>
            <a:pPr marL="0" indent="0">
              <a:buNone/>
            </a:pP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Статья</a:t>
            </a:r>
            <a:r>
              <a:rPr lang="ru-RU" sz="3200" dirty="0"/>
              <a:t> – развернутый материал о спектакле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Рецензия</a:t>
            </a:r>
            <a:r>
              <a:rPr lang="ru-RU" sz="3200" dirty="0"/>
              <a:t> – оценочная статья о спектакле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Комментарий </a:t>
            </a:r>
            <a:r>
              <a:rPr lang="ru-RU" sz="3200" dirty="0"/>
              <a:t> - прямая речь зрителя, выражение мнения специалиста о спектакле </a:t>
            </a:r>
          </a:p>
        </p:txBody>
      </p:sp>
    </p:spTree>
    <p:extLst>
      <p:ext uri="{BB962C8B-B14F-4D97-AF65-F5344CB8AC3E}">
        <p14:creationId xmlns:p14="http://schemas.microsoft.com/office/powerpoint/2010/main" val="221527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497A8-AF48-47A2-B2B9-FCA3DD15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84935"/>
            <a:ext cx="8911687" cy="1720065"/>
          </a:xfrm>
        </p:spPr>
        <p:txBody>
          <a:bodyPr/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Жанры журналистики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8660B-1CEF-4518-9774-44B6747F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335" y="1006867"/>
            <a:ext cx="10849510" cy="4904355"/>
          </a:xfrm>
        </p:spPr>
        <p:txBody>
          <a:bodyPr>
            <a:noAutofit/>
          </a:bodyPr>
          <a:lstStyle/>
          <a:p>
            <a:r>
              <a:rPr lang="ru-RU" sz="3200" dirty="0"/>
              <a:t>ИССЛЕДОВАТЕЛЬСКО – ОБРАЗНЫЕ : </a:t>
            </a:r>
          </a:p>
          <a:p>
            <a:pPr marL="0" indent="0">
              <a:buNone/>
            </a:pPr>
            <a:endParaRPr lang="ru-RU" sz="1100" dirty="0"/>
          </a:p>
          <a:p>
            <a:pPr>
              <a:buFont typeface="+mj-lt"/>
              <a:buAutoNum type="arabicPeriod"/>
            </a:pPr>
            <a:r>
              <a:rPr lang="ru-RU" sz="3200" b="1" dirty="0"/>
              <a:t>ЭССЕ</a:t>
            </a:r>
            <a:r>
              <a:rPr lang="ru-RU" sz="3200" dirty="0"/>
              <a:t> – свободное по форме выражение собственного мнения о спектакле</a:t>
            </a:r>
          </a:p>
          <a:p>
            <a:pPr>
              <a:buFont typeface="+mj-lt"/>
              <a:buAutoNum type="arabicPeriod"/>
            </a:pPr>
            <a:r>
              <a:rPr lang="ru-RU" sz="3200" b="1" dirty="0"/>
              <a:t>ОЧЕРК</a:t>
            </a:r>
            <a:r>
              <a:rPr lang="ru-RU" sz="3200" dirty="0"/>
              <a:t> – небольшая статья, </a:t>
            </a:r>
            <a:r>
              <a:rPr lang="ru-RU" sz="3200" dirty="0" err="1"/>
              <a:t>посвященноя</a:t>
            </a:r>
            <a:r>
              <a:rPr lang="ru-RU" sz="3200" dirty="0"/>
              <a:t> </a:t>
            </a:r>
            <a:r>
              <a:rPr lang="ru-RU" sz="3200" dirty="0" err="1"/>
              <a:t>спекатклю</a:t>
            </a:r>
            <a:r>
              <a:rPr lang="ru-RU" sz="3200" dirty="0"/>
              <a:t> целиком или одной из его составляющих (исполнителям – артистам, жизни спектакля на сцене …)</a:t>
            </a:r>
          </a:p>
          <a:p>
            <a:pPr>
              <a:buFont typeface="+mj-lt"/>
              <a:buAutoNum type="arabicPeriod"/>
            </a:pPr>
            <a:r>
              <a:rPr lang="ru-RU" sz="3200" b="1" dirty="0"/>
              <a:t>ФЕЛЬЕТОН</a:t>
            </a:r>
            <a:r>
              <a:rPr lang="ru-RU" sz="3200" dirty="0"/>
              <a:t> – статья в ироничной форме, высмеивающая обычно негативные стороны спектакля    </a:t>
            </a:r>
          </a:p>
        </p:txBody>
      </p:sp>
    </p:spTree>
    <p:extLst>
      <p:ext uri="{BB962C8B-B14F-4D97-AF65-F5344CB8AC3E}">
        <p14:creationId xmlns:p14="http://schemas.microsoft.com/office/powerpoint/2010/main" val="337917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CEFF4-789C-4929-B2B6-45ECF957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02743"/>
            <a:ext cx="8911687" cy="832206"/>
          </a:xfrm>
        </p:spPr>
        <p:txBody>
          <a:bodyPr/>
          <a:lstStyle/>
          <a:p>
            <a:pPr algn="ctr"/>
            <a:r>
              <a:rPr lang="ru-RU" dirty="0"/>
              <a:t>РЕЦЕНЗИЯ  на музыкальный спектакль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3B164C-0035-4ADB-9E83-D0E1FF92F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28" y="1397285"/>
            <a:ext cx="11010472" cy="5024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Задачи рецензии </a:t>
            </a:r>
          </a:p>
          <a:p>
            <a:endParaRPr lang="ru-RU" sz="1400" dirty="0"/>
          </a:p>
          <a:p>
            <a:r>
              <a:rPr lang="ru-RU" sz="2400" dirty="0"/>
              <a:t>Рассказать аудитории о смыслах и идеях, заложенных в спектакле</a:t>
            </a:r>
          </a:p>
          <a:p>
            <a:r>
              <a:rPr lang="ru-RU" sz="2400" dirty="0"/>
              <a:t>Оценить спектакль с точки зрения художественной ценности / воспитательного значения / качества исполнения / возрастной аудитории </a:t>
            </a:r>
          </a:p>
          <a:p>
            <a:r>
              <a:rPr lang="ru-RU" sz="2400" dirty="0"/>
              <a:t>Привлечь публику на спектакль</a:t>
            </a:r>
          </a:p>
          <a:p>
            <a:r>
              <a:rPr lang="ru-RU" sz="2400" dirty="0"/>
              <a:t> Помочь публике разобраться в тех деталях, которые незаметны непосвященному </a:t>
            </a:r>
          </a:p>
          <a:p>
            <a:endParaRPr lang="ru-RU" sz="2400" dirty="0"/>
          </a:p>
          <a:p>
            <a:pPr marL="0" indent="0" algn="ctr">
              <a:buNone/>
            </a:pPr>
            <a:r>
              <a:rPr lang="ru-RU" sz="2400" b="1" i="1" dirty="0"/>
              <a:t>ЧЕМ БОЛЬШИМ ЗАПАСОМ СПЕЦИАЛЬНЫХ ЗНАНИЙ ОБЛАДАЕТ РЕЦЕНЗЕНТ, ТЕМ  ВЫШЕ ЕГО ПРОФЕССИОНАЛИЗМ</a:t>
            </a:r>
          </a:p>
        </p:txBody>
      </p:sp>
    </p:spTree>
    <p:extLst>
      <p:ext uri="{BB962C8B-B14F-4D97-AF65-F5344CB8AC3E}">
        <p14:creationId xmlns:p14="http://schemas.microsoft.com/office/powerpoint/2010/main" val="180226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AA0C5-2248-4274-83D1-797F7DD1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5917"/>
          </a:xfrm>
        </p:spPr>
        <p:txBody>
          <a:bodyPr/>
          <a:lstStyle/>
          <a:p>
            <a:pPr algn="ctr"/>
            <a:r>
              <a:rPr lang="ru-RU" dirty="0"/>
              <a:t> МУЗЫКАЛЬНО-ТЕАТРАЛЬНЫЕ  ЖАНРЫ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D2D68D-9F12-4FEF-85AE-A4F31EFB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638" y="1890445"/>
            <a:ext cx="9852917" cy="402077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/>
              <a:t>ОПЕРА</a:t>
            </a:r>
          </a:p>
          <a:p>
            <a:pPr algn="ctr"/>
            <a:r>
              <a:rPr lang="ru-RU" sz="3200" dirty="0"/>
              <a:t>БАЛЕТ</a:t>
            </a:r>
          </a:p>
          <a:p>
            <a:pPr algn="ctr"/>
            <a:r>
              <a:rPr lang="ru-RU" sz="3200" dirty="0"/>
              <a:t>ОПЕРЕТТА</a:t>
            </a:r>
          </a:p>
          <a:p>
            <a:pPr algn="ctr"/>
            <a:r>
              <a:rPr lang="ru-RU" sz="3200" dirty="0"/>
              <a:t> МЮЗИКЛ</a:t>
            </a:r>
          </a:p>
          <a:p>
            <a:pPr algn="ctr"/>
            <a:r>
              <a:rPr lang="ru-RU" sz="3200" dirty="0"/>
              <a:t> ДЕТСКИЙ МУЗЫКАЛЬНЫЙ СПЕКТАКЛЬ</a:t>
            </a:r>
          </a:p>
          <a:p>
            <a:pPr algn="ctr"/>
            <a:r>
              <a:rPr lang="ru-RU" sz="3200" dirty="0"/>
              <a:t>КОНЦЕРТНОЕ / ПОЛУКОНЦЕРТНОЕ ИСПОЛНЕНИЕ  </a:t>
            </a:r>
          </a:p>
        </p:txBody>
      </p:sp>
    </p:spTree>
    <p:extLst>
      <p:ext uri="{BB962C8B-B14F-4D97-AF65-F5344CB8AC3E}">
        <p14:creationId xmlns:p14="http://schemas.microsoft.com/office/powerpoint/2010/main" val="63389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34C7F-B55F-44D2-8BEB-9E8F4CD6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7402"/>
            <a:ext cx="8911687" cy="1627598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СИНТЕТИЧЕСКАЯ ПРИРОДА МУЗЫКАЛЬНОГО ТЕАТРА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3B479-E16C-4C43-AAD0-D3BF349D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703" y="2722652"/>
            <a:ext cx="9716909" cy="318857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/>
              <a:t>ЛИТЕРАТУРА , ПОЭЗИЯ (либретто)</a:t>
            </a:r>
          </a:p>
          <a:p>
            <a:pPr algn="ctr"/>
            <a:r>
              <a:rPr lang="ru-RU" sz="3600" dirty="0"/>
              <a:t>МУЗЫКА</a:t>
            </a:r>
          </a:p>
          <a:p>
            <a:pPr algn="ctr"/>
            <a:r>
              <a:rPr lang="ru-RU" sz="3600" dirty="0"/>
              <a:t>ИСПОЛНИТЕЛЬСКОЕ ИСКУССТВО (интерпретация, мастерство актера)</a:t>
            </a:r>
          </a:p>
          <a:p>
            <a:pPr algn="ctr"/>
            <a:r>
              <a:rPr lang="ru-RU" sz="3600" dirty="0"/>
              <a:t>ЖИВОПИСЬ (декорации, костюмы)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5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B0CC4-9883-405C-890C-AC7F5DCB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441789"/>
            <a:ext cx="8911687" cy="1119883"/>
          </a:xfrm>
        </p:spPr>
        <p:txBody>
          <a:bodyPr/>
          <a:lstStyle/>
          <a:p>
            <a:pPr algn="ctr"/>
            <a:r>
              <a:rPr lang="ru-RU" b="1" dirty="0"/>
              <a:t>ДИРИЖЁР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0F0A51-F33D-4C48-9DB4-2FF1A29F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5128" y="4664467"/>
            <a:ext cx="4338674" cy="965771"/>
          </a:xfrm>
        </p:spPr>
        <p:txBody>
          <a:bodyPr/>
          <a:lstStyle/>
          <a:p>
            <a:r>
              <a:rPr lang="ru-RU" b="1" dirty="0"/>
              <a:t>Валерий Гергиев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B7ACE37-9660-4D7D-8624-21B010E1F1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" y="1264555"/>
            <a:ext cx="6686033" cy="3714463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335B813C-7719-48B4-91B8-8B1FAC5E2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21375" y="2630183"/>
            <a:ext cx="3770616" cy="614209"/>
          </a:xfrm>
        </p:spPr>
        <p:txBody>
          <a:bodyPr/>
          <a:lstStyle/>
          <a:p>
            <a:r>
              <a:rPr lang="ru-RU" b="1" dirty="0"/>
              <a:t>Джеймс </a:t>
            </a:r>
            <a:r>
              <a:rPr lang="ru-RU" b="1" dirty="0" err="1"/>
              <a:t>Ливайн</a:t>
            </a:r>
            <a:r>
              <a:rPr lang="ru-RU" b="1" dirty="0"/>
              <a:t>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D397560-ADC5-4FBB-B4E4-424AC6DA189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56" y="3360656"/>
            <a:ext cx="5488844" cy="3598200"/>
          </a:xfrm>
        </p:spPr>
      </p:pic>
    </p:spTree>
    <p:extLst>
      <p:ext uri="{BB962C8B-B14F-4D97-AF65-F5344CB8AC3E}">
        <p14:creationId xmlns:p14="http://schemas.microsoft.com/office/powerpoint/2010/main" val="330270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C6D4880-5F86-4249-8CCF-83C08AB5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47" y="0"/>
            <a:ext cx="4779534" cy="31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F76A1-5D4E-433A-8AB0-49F909FE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6807930" cy="1280890"/>
          </a:xfrm>
        </p:spPr>
        <p:txBody>
          <a:bodyPr/>
          <a:lstStyle/>
          <a:p>
            <a:pPr algn="ctr"/>
            <a:r>
              <a:rPr lang="ru-RU" dirty="0"/>
              <a:t>РЕЖИССЁР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7299BC-B53E-480A-8685-FC8F210BB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353" y="3538506"/>
            <a:ext cx="2661007" cy="797187"/>
          </a:xfrm>
        </p:spPr>
        <p:txBody>
          <a:bodyPr/>
          <a:lstStyle/>
          <a:p>
            <a:r>
              <a:rPr lang="ru-RU" b="1" dirty="0"/>
              <a:t>Франко </a:t>
            </a:r>
            <a:r>
              <a:rPr lang="ru-RU" b="1" dirty="0" err="1"/>
              <a:t>Дзефирелли</a:t>
            </a:r>
            <a:r>
              <a:rPr lang="ru-RU" b="1" dirty="0"/>
              <a:t>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2FCC89A-12D8-46DA-94C5-1087440156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" y="15872"/>
            <a:ext cx="4550334" cy="3035072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57E2B16-01B3-4938-8EEC-1012252BB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92549" y="6026084"/>
            <a:ext cx="3328826" cy="734312"/>
          </a:xfrm>
        </p:spPr>
        <p:txBody>
          <a:bodyPr/>
          <a:lstStyle/>
          <a:p>
            <a:r>
              <a:rPr lang="ru-RU" b="1" dirty="0"/>
              <a:t>Георгий  Исаакян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2B47BB3-FC0C-4B7B-90A1-C6A5E7AFF96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78" y="3050944"/>
            <a:ext cx="5369961" cy="3298435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8E4865-1A0E-48A2-A332-61B24B89F3E0}"/>
              </a:ext>
            </a:extLst>
          </p:cNvPr>
          <p:cNvSpPr txBox="1"/>
          <p:nvPr/>
        </p:nvSpPr>
        <p:spPr>
          <a:xfrm>
            <a:off x="8955639" y="3208387"/>
            <a:ext cx="3671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Юрий Александров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2918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</TotalTime>
  <Words>739</Words>
  <Application>Microsoft Office PowerPoint</Application>
  <PresentationFormat>Широкоэкранный</PresentationFormat>
  <Paragraphs>105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Bahnschrift</vt:lpstr>
      <vt:lpstr>Calibri</vt:lpstr>
      <vt:lpstr>Century Gothic</vt:lpstr>
      <vt:lpstr>PT Serif</vt:lpstr>
      <vt:lpstr>Times New Roman</vt:lpstr>
      <vt:lpstr>Wingdings 3</vt:lpstr>
      <vt:lpstr>YS Text</vt:lpstr>
      <vt:lpstr>Легкий дым</vt:lpstr>
      <vt:lpstr>Музыкальный спектакль: как о нём писать? </vt:lpstr>
      <vt:lpstr>Жанры журналистики </vt:lpstr>
      <vt:lpstr>Жанры журналистики </vt:lpstr>
      <vt:lpstr>Жанры журналистики </vt:lpstr>
      <vt:lpstr>РЕЦЕНЗИЯ  на музыкальный спектакль </vt:lpstr>
      <vt:lpstr> МУЗЫКАЛЬНО-ТЕАТРАЛЬНЫЕ  ЖАНРЫ </vt:lpstr>
      <vt:lpstr>СИНТЕТИЧЕСКАЯ ПРИРОДА МУЗЫКАЛЬНОГО ТЕАТРА </vt:lpstr>
      <vt:lpstr>ДИРИЖЁР </vt:lpstr>
      <vt:lpstr>РЕЖИССЁР </vt:lpstr>
      <vt:lpstr>ХУДОЖНИК </vt:lpstr>
      <vt:lpstr>ЗНАЧЕНИЕ ХУДОЖЕСТВЕННОГО ОФОРМЛЕНИЯ </vt:lpstr>
      <vt:lpstr>Художественное оформление</vt:lpstr>
      <vt:lpstr>Художественное оформление</vt:lpstr>
      <vt:lpstr>Художественное оформление</vt:lpstr>
      <vt:lpstr>Костюмы главных героинь</vt:lpstr>
      <vt:lpstr>Содержание рецензии </vt:lpstr>
      <vt:lpstr>Оперетта</vt:lpstr>
      <vt:lpstr>Презентация PowerPoint</vt:lpstr>
      <vt:lpstr>Москва, Черемушки </vt:lpstr>
      <vt:lpstr>Москва, Черемушки</vt:lpstr>
      <vt:lpstr>Москва, Черемушки </vt:lpstr>
      <vt:lpstr>Пресса о спектакле</vt:lpstr>
      <vt:lpstr>Презентация PowerPoint</vt:lpstr>
      <vt:lpstr>Презентация PowerPoint</vt:lpstr>
      <vt:lpstr>«Рецензия, подобно даме из высшего общества, должна быть достаточно сдержана в эмоциях».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спектакль: как о нём писать? </dc:title>
  <dc:creator>Лазанчина Анна Васильевна</dc:creator>
  <cp:lastModifiedBy>Лазанчина Анна Васильевна</cp:lastModifiedBy>
  <cp:revision>8</cp:revision>
  <dcterms:created xsi:type="dcterms:W3CDTF">2024-09-18T16:05:38Z</dcterms:created>
  <dcterms:modified xsi:type="dcterms:W3CDTF">2024-09-24T08:19:37Z</dcterms:modified>
</cp:coreProperties>
</file>